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71" r:id="rId2"/>
    <p:sldId id="579" r:id="rId3"/>
    <p:sldId id="516" r:id="rId4"/>
    <p:sldId id="548" r:id="rId5"/>
    <p:sldId id="403" r:id="rId6"/>
    <p:sldId id="404" r:id="rId7"/>
    <p:sldId id="558" r:id="rId8"/>
    <p:sldId id="580" r:id="rId9"/>
    <p:sldId id="519" r:id="rId10"/>
    <p:sldId id="405" r:id="rId11"/>
    <p:sldId id="291" r:id="rId12"/>
    <p:sldId id="262" r:id="rId13"/>
    <p:sldId id="572" r:id="rId14"/>
    <p:sldId id="549" r:id="rId15"/>
    <p:sldId id="575" r:id="rId16"/>
    <p:sldId id="409" r:id="rId17"/>
    <p:sldId id="551" r:id="rId18"/>
    <p:sldId id="529" r:id="rId19"/>
    <p:sldId id="552" r:id="rId20"/>
    <p:sldId id="553" r:id="rId21"/>
    <p:sldId id="554" r:id="rId22"/>
    <p:sldId id="576" r:id="rId23"/>
    <p:sldId id="559" r:id="rId24"/>
    <p:sldId id="561" r:id="rId25"/>
    <p:sldId id="562" r:id="rId26"/>
    <p:sldId id="563" r:id="rId27"/>
    <p:sldId id="567" r:id="rId28"/>
    <p:sldId id="570" r:id="rId29"/>
    <p:sldId id="263" r:id="rId30"/>
    <p:sldId id="577" r:id="rId31"/>
    <p:sldId id="269" r:id="rId32"/>
    <p:sldId id="270" r:id="rId33"/>
    <p:sldId id="271" r:id="rId34"/>
    <p:sldId id="273" r:id="rId35"/>
    <p:sldId id="274" r:id="rId36"/>
    <p:sldId id="275" r:id="rId37"/>
    <p:sldId id="472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65B960C-55A5-6A43-B7D4-660701B84546}">
          <p14:sldIdLst>
            <p14:sldId id="571"/>
          </p14:sldIdLst>
        </p14:section>
        <p14:section name="Evaluer les apprentissages" id="{70FB0749-BF7D-A443-8FC0-6435B96A570E}">
          <p14:sldIdLst>
            <p14:sldId id="579"/>
            <p14:sldId id="516"/>
            <p14:sldId id="548"/>
            <p14:sldId id="403"/>
            <p14:sldId id="404"/>
            <p14:sldId id="558"/>
            <p14:sldId id="580"/>
            <p14:sldId id="519"/>
            <p14:sldId id="405"/>
          </p14:sldIdLst>
        </p14:section>
        <p14:section name="Les principes de cohérence pédagogique appliqué à l'évaluation" id="{52148394-C4B1-3F4F-8389-F5BCDF60BC51}">
          <p14:sldIdLst>
            <p14:sldId id="291"/>
            <p14:sldId id="262"/>
            <p14:sldId id="572"/>
            <p14:sldId id="549"/>
            <p14:sldId id="575"/>
            <p14:sldId id="409"/>
            <p14:sldId id="551"/>
            <p14:sldId id="529"/>
            <p14:sldId id="552"/>
            <p14:sldId id="553"/>
            <p14:sldId id="554"/>
            <p14:sldId id="576"/>
            <p14:sldId id="559"/>
            <p14:sldId id="561"/>
            <p14:sldId id="562"/>
            <p14:sldId id="563"/>
            <p14:sldId id="567"/>
            <p14:sldId id="570"/>
            <p14:sldId id="263"/>
            <p14:sldId id="577"/>
            <p14:sldId id="269"/>
            <p14:sldId id="270"/>
            <p14:sldId id="271"/>
            <p14:sldId id="273"/>
            <p14:sldId id="274"/>
            <p14:sldId id="275"/>
            <p14:sldId id="4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orient="horz" pos="822" userDrawn="1">
          <p15:clr>
            <a:srgbClr val="A4A3A4"/>
          </p15:clr>
        </p15:guide>
        <p15:guide id="5" pos="3545" userDrawn="1">
          <p15:clr>
            <a:srgbClr val="A4A3A4"/>
          </p15:clr>
        </p15:guide>
        <p15:guide id="6" pos="4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CAC"/>
    <a:srgbClr val="3A9DD7"/>
    <a:srgbClr val="EF6C84"/>
    <a:srgbClr val="DDDDDD"/>
    <a:srgbClr val="A1C5EA"/>
    <a:srgbClr val="0080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5"/>
    <p:restoredTop sz="83810"/>
  </p:normalViewPr>
  <p:slideViewPr>
    <p:cSldViewPr snapToGrid="0" snapToObjects="1" showGuides="1">
      <p:cViewPr varScale="1">
        <p:scale>
          <a:sx n="102" d="100"/>
          <a:sy n="102" d="100"/>
        </p:scale>
        <p:origin x="1624" y="176"/>
      </p:cViewPr>
      <p:guideLst>
        <p:guide orient="horz" pos="3974"/>
        <p:guide pos="3840"/>
        <p:guide pos="211"/>
        <p:guide orient="horz" pos="822"/>
        <p:guide pos="3545"/>
        <p:guide pos="46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2" d="100"/>
          <a:sy n="112" d="100"/>
        </p:scale>
        <p:origin x="367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4CBDB3C-DDDA-F546-A73C-74323C4EAB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506226-428E-1D4E-8674-5818E1A82A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DE01F-5910-084E-BD26-BB0A71F6941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6C4228-D55A-B946-8177-B70EFBF496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88CF7E-462D-7E40-8C39-9FB0348A9D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A83EB-378C-FD49-804A-05293D93C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57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AD59-04A5-1F47-9EF1-84581C587028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4B6D9-3105-E949-92A0-F0E0DF1825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20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4B6D9-3105-E949-92A0-F0E0DF18253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330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0C4AC-6631-674F-B19D-9075BFC7250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555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0C4AC-6631-674F-B19D-9075BFC7250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45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4B6D9-3105-E949-92A0-F0E0DF18253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31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4B6D9-3105-E949-92A0-F0E0DF18253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06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4B6D9-3105-E949-92A0-F0E0DF18253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85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AD8CA9BC-0F9C-1249-BBBD-0A84C6317522}" type="slidenum">
              <a:rPr lang="en-US" sz="1200">
                <a:latin typeface="Futura Md BT" charset="0"/>
                <a:ea typeface="ＭＳ Ｐゴシック" charset="0"/>
                <a:cs typeface="ＭＳ Ｐゴシック" charset="0"/>
              </a:rPr>
              <a:pPr eaLnBrk="1" hangingPunct="1"/>
              <a:t>10</a:t>
            </a:fld>
            <a:endParaRPr lang="en-US" sz="1200">
              <a:latin typeface="Futura Md B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en-US">
              <a:latin typeface="Futura Md B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4B6D9-3105-E949-92A0-F0E0DF18253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920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8E89A54-6FCB-054C-9A0F-6729638A7117}" type="slidenum">
              <a:rPr lang="en-US" sz="1200">
                <a:latin typeface="Futura Md BT" charset="0"/>
                <a:ea typeface="ＭＳ Ｐゴシック" charset="0"/>
                <a:cs typeface="ＭＳ Ｐゴシック" charset="0"/>
              </a:rPr>
              <a:pPr eaLnBrk="1" hangingPunct="1"/>
              <a:t>16</a:t>
            </a:fld>
            <a:endParaRPr lang="en-US" sz="1200">
              <a:latin typeface="Futura Md B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>
              <a:latin typeface="Futura Md B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4B6D9-3105-E949-92A0-F0E0DF18253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676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C6A74DEE-77F0-104B-A758-BA496C802C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CB777B8A-1F3F-4640-A21B-E8540BAA89AA}" type="slidenum">
              <a:rPr lang="en-US" altLang="fr-FR" sz="1200">
                <a:latin typeface="Futura Md BT" panose="020B0602020204020303" pitchFamily="34" charset="-79"/>
                <a:ea typeface="ＭＳ Ｐゴシック" panose="020B0600070205080204" pitchFamily="34" charset="-128"/>
              </a:rPr>
              <a:pPr eaLnBrk="1" hangingPunct="1"/>
              <a:t>27</a:t>
            </a:fld>
            <a:endParaRPr lang="en-US" altLang="fr-FR" sz="1200">
              <a:latin typeface="Futura Md BT" panose="020B0602020204020303" pitchFamily="34" charset="-79"/>
              <a:ea typeface="ＭＳ Ｐゴシック" panose="020B0600070205080204" pitchFamily="34" charset="-128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813F9CA7-AE6C-1740-8A55-B5E4B7280C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7DC5D42-0204-474D-94F6-114B7B07F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Futura Md BT" panose="020B0602020204020303" pitchFamily="34" charset="-79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519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rgbClr val="008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54D345-F01F-544A-863F-D7FF72721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4809" y="0"/>
            <a:ext cx="6287190" cy="3602038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B09ECA-956A-F949-B19B-E54F9176A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4808" y="3856796"/>
            <a:ext cx="628719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59BF4D9-F2C1-FC4E-B4DE-640132DB84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446" y="5767317"/>
            <a:ext cx="1632559" cy="9911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A30280-DDEC-0743-B4B8-7528D9AF0D89}"/>
              </a:ext>
            </a:extLst>
          </p:cNvPr>
          <p:cNvSpPr/>
          <p:nvPr userDrawn="1"/>
        </p:nvSpPr>
        <p:spPr>
          <a:xfrm>
            <a:off x="0" y="0"/>
            <a:ext cx="236306" cy="6858000"/>
          </a:xfrm>
          <a:prstGeom prst="rect">
            <a:avLst/>
          </a:prstGeom>
          <a:solidFill>
            <a:srgbClr val="EF6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r>
              <a:rPr lang="fr-FR" sz="1050" dirty="0">
                <a:latin typeface="Luciole" panose="020B0500020200000003" pitchFamily="34" charset="0"/>
              </a:rPr>
              <a:t>Approfondissement pédagogique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0F4F118-1AE7-F046-B969-B86FEFAF96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736" y="6171475"/>
            <a:ext cx="1028571" cy="36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893763-9E42-ED23-F42D-29EF29970DED}"/>
              </a:ext>
            </a:extLst>
          </p:cNvPr>
          <p:cNvSpPr/>
          <p:nvPr userDrawn="1"/>
        </p:nvSpPr>
        <p:spPr>
          <a:xfrm>
            <a:off x="236305" y="0"/>
            <a:ext cx="387222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clipart, dessin humoristique, Graphique, Dessin d’enfant&#10;&#10;Description générée automatiquement">
            <a:extLst>
              <a:ext uri="{FF2B5EF4-FFF2-40B4-BE49-F238E27FC236}">
                <a16:creationId xmlns:a16="http://schemas.microsoft.com/office/drawing/2014/main" id="{3BF32977-B3F2-E754-FC4A-7382F00FB3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86" y="0"/>
            <a:ext cx="56759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56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94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9">
            <a:extLst>
              <a:ext uri="{FF2B5EF4-FFF2-40B4-BE49-F238E27FC236}">
                <a16:creationId xmlns:a16="http://schemas.microsoft.com/office/drawing/2014/main" id="{DF916DA2-B725-5146-9BF7-099A7DC14D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320" y="6432550"/>
            <a:ext cx="11079480" cy="365125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734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solidFill>
          <a:srgbClr val="008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16D5E8-EB94-D361-14E1-97061FE51ECB}"/>
              </a:ext>
            </a:extLst>
          </p:cNvPr>
          <p:cNvSpPr/>
          <p:nvPr userDrawn="1"/>
        </p:nvSpPr>
        <p:spPr>
          <a:xfrm>
            <a:off x="0" y="-1"/>
            <a:ext cx="12192000" cy="4080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fr-CH" dirty="0">
                <a:effectLst/>
                <a:latin typeface="Times New Roman" panose="02020603050405020304" pitchFamily="18" charset="0"/>
              </a:rPr>
            </a:br>
            <a:endParaRPr lang="fr-CH" dirty="0">
              <a:effectLst/>
              <a:latin typeface="Times New Roman" panose="02020603050405020304" pitchFamily="18" charset="0"/>
            </a:endParaRPr>
          </a:p>
          <a:p>
            <a:br>
              <a:rPr lang="fr-CH" dirty="0">
                <a:effectLst/>
                <a:latin typeface="Times New Roman" panose="02020603050405020304" pitchFamily="18" charset="0"/>
              </a:rPr>
            </a:br>
            <a:endParaRPr lang="fr-CH" dirty="0">
              <a:effectLst/>
              <a:latin typeface="Times New Roman" panose="02020603050405020304" pitchFamily="18" charset="0"/>
            </a:endParaRPr>
          </a:p>
          <a:p>
            <a:br>
              <a:rPr lang="fr-CH" dirty="0">
                <a:effectLst/>
                <a:latin typeface="Times New Roman" panose="02020603050405020304" pitchFamily="18" charset="0"/>
              </a:rPr>
            </a:br>
            <a:endParaRPr lang="fr-CH" dirty="0">
              <a:effectLst/>
              <a:latin typeface="Times New Roman" panose="02020603050405020304" pitchFamily="18" charset="0"/>
            </a:endParaRPr>
          </a:p>
          <a:p>
            <a:br>
              <a:rPr lang="fr-CH" dirty="0">
                <a:effectLst/>
                <a:latin typeface="Times New Roman" panose="02020603050405020304" pitchFamily="18" charset="0"/>
              </a:rPr>
            </a:br>
            <a:endParaRPr lang="fr-CH" dirty="0">
              <a:effectLst/>
              <a:latin typeface="Times New Roman" panose="02020603050405020304" pitchFamily="18" charset="0"/>
            </a:endParaRPr>
          </a:p>
          <a:p>
            <a:br>
              <a:rPr lang="fr-CH" dirty="0">
                <a:effectLst/>
                <a:latin typeface="Times New Roman" panose="02020603050405020304" pitchFamily="18" charset="0"/>
              </a:rPr>
            </a:br>
            <a:endParaRPr lang="fr-CH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54D345-F01F-544A-863F-D7FF72721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4080414"/>
            <a:ext cx="11955694" cy="1568863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B09ECA-956A-F949-B19B-E54F9176A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306" y="5866802"/>
            <a:ext cx="8083463" cy="99119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0F4F118-1AE7-F046-B969-B86FEFAF9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05" y="3720412"/>
            <a:ext cx="1028571" cy="360000"/>
          </a:xfrm>
          <a:prstGeom prst="rect">
            <a:avLst/>
          </a:prstGeom>
        </p:spPr>
      </p:pic>
      <p:sp>
        <p:nvSpPr>
          <p:cNvPr id="14" name="Espace réservé du texte vertical 13">
            <a:extLst>
              <a:ext uri="{FF2B5EF4-FFF2-40B4-BE49-F238E27FC236}">
                <a16:creationId xmlns:a16="http://schemas.microsoft.com/office/drawing/2014/main" id="{306FD3F8-BDDF-F35B-F331-64DA8AF6CF61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 rot="10800000">
            <a:off x="-3" y="0"/>
            <a:ext cx="236309" cy="6858001"/>
          </a:xfrm>
          <a:solidFill>
            <a:srgbClr val="EF6C84"/>
          </a:solidFill>
        </p:spPr>
        <p:txBody>
          <a:bodyPr vert="eaVert" anchor="ctr">
            <a:no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C5845B-3993-DAE8-AAD0-1128C51CE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19415" y="235085"/>
            <a:ext cx="5753169" cy="3674293"/>
          </a:xfrm>
          <a:prstGeom prst="rect">
            <a:avLst/>
          </a:prstGeom>
        </p:spPr>
      </p:pic>
      <p:pic>
        <p:nvPicPr>
          <p:cNvPr id="4" name="Image 3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E204BD82-69FD-13B3-32FE-9EE81B20E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4453" y="5881392"/>
            <a:ext cx="1991958" cy="900000"/>
          </a:xfrm>
          <a:prstGeom prst="rect">
            <a:avLst/>
          </a:prstGeom>
        </p:spPr>
      </p:pic>
      <p:pic>
        <p:nvPicPr>
          <p:cNvPr id="5" name="Image 4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AB30380F-170A-9660-FC2E-4BF9D158E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8013" y="5881392"/>
            <a:ext cx="163907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75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rgbClr val="008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0E84BF-0D36-0F49-A3D1-BB194443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06" y="439388"/>
            <a:ext cx="6700513" cy="3381726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C15E61-A551-C24D-926C-0D62D355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306" y="4254214"/>
            <a:ext cx="67005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EAB4B1-A502-3045-B920-6D8035451871}"/>
              </a:ext>
            </a:extLst>
          </p:cNvPr>
          <p:cNvSpPr/>
          <p:nvPr userDrawn="1"/>
        </p:nvSpPr>
        <p:spPr>
          <a:xfrm>
            <a:off x="0" y="0"/>
            <a:ext cx="236306" cy="6858000"/>
          </a:xfrm>
          <a:prstGeom prst="rect">
            <a:avLst/>
          </a:prstGeom>
          <a:solidFill>
            <a:srgbClr val="FC7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fr-FR" sz="1050" dirty="0">
              <a:latin typeface="Luciole" panose="020B05000202000000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A03163-8913-2A43-A329-8E6EDB1D04EA}"/>
              </a:ext>
            </a:extLst>
          </p:cNvPr>
          <p:cNvSpPr/>
          <p:nvPr userDrawn="1"/>
        </p:nvSpPr>
        <p:spPr>
          <a:xfrm>
            <a:off x="6936819" y="0"/>
            <a:ext cx="52551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91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D91530-9771-204F-B9B6-FFC9697D5D22}"/>
              </a:ext>
            </a:extLst>
          </p:cNvPr>
          <p:cNvSpPr/>
          <p:nvPr userDrawn="1"/>
        </p:nvSpPr>
        <p:spPr>
          <a:xfrm>
            <a:off x="11714480" y="0"/>
            <a:ext cx="477520" cy="6858000"/>
          </a:xfrm>
          <a:prstGeom prst="rect">
            <a:avLst/>
          </a:prstGeom>
          <a:solidFill>
            <a:srgbClr val="008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24529E-F3C3-3441-A6DC-27B6A5A7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55"/>
            <a:ext cx="1107948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BC8188-0B65-1E4D-986D-F4EB3203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615440"/>
            <a:ext cx="11079480" cy="45615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556EC2-391B-6E4B-BB39-71204C52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480" y="6432154"/>
            <a:ext cx="47752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Luciole" panose="020B0500020200000003" pitchFamily="34" charset="0"/>
              </a:defRPr>
            </a:lvl1pPr>
          </a:lstStyle>
          <a:p>
            <a:fld id="{60C503EB-3F13-B74B-8D8C-3D7E75E66F3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30DF3-4A25-134F-89CB-7F720F96CAE7}"/>
              </a:ext>
            </a:extLst>
          </p:cNvPr>
          <p:cNvSpPr/>
          <p:nvPr userDrawn="1"/>
        </p:nvSpPr>
        <p:spPr>
          <a:xfrm>
            <a:off x="0" y="0"/>
            <a:ext cx="152400" cy="1343818"/>
          </a:xfrm>
          <a:prstGeom prst="rect">
            <a:avLst/>
          </a:prstGeom>
          <a:solidFill>
            <a:srgbClr val="EF6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669B16F4-CDF3-DA45-AC76-A3F2FD54E3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320" y="6432550"/>
            <a:ext cx="11079480" cy="365125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947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D91530-9771-204F-B9B6-FFC9697D5D22}"/>
              </a:ext>
            </a:extLst>
          </p:cNvPr>
          <p:cNvSpPr/>
          <p:nvPr userDrawn="1"/>
        </p:nvSpPr>
        <p:spPr>
          <a:xfrm>
            <a:off x="11714480" y="0"/>
            <a:ext cx="477520" cy="6858000"/>
          </a:xfrm>
          <a:prstGeom prst="rect">
            <a:avLst/>
          </a:prstGeom>
          <a:solidFill>
            <a:srgbClr val="EF6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24529E-F3C3-3441-A6DC-27B6A5A7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55"/>
            <a:ext cx="11079480" cy="77215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BC8188-0B65-1E4D-986D-F4EB3203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2029582"/>
            <a:ext cx="11079479" cy="4147381"/>
          </a:xfrm>
        </p:spPr>
        <p:txBody>
          <a:bodyPr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/>
            </a:lvl1pPr>
            <a:lvl2pPr marL="914400" indent="-457200">
              <a:lnSpc>
                <a:spcPct val="100000"/>
              </a:lnSpc>
              <a:buFont typeface="+mj-lt"/>
              <a:buAutoNum type="arabicPeriod"/>
              <a:defRPr/>
            </a:lvl2pPr>
            <a:lvl3pPr marL="1257300" indent="-342900">
              <a:lnSpc>
                <a:spcPct val="100000"/>
              </a:lnSpc>
              <a:buFont typeface="+mj-lt"/>
              <a:buAutoNum type="arabicPeriod"/>
              <a:defRPr/>
            </a:lvl3pPr>
            <a:lvl4pPr marL="1714500" indent="-342900">
              <a:lnSpc>
                <a:spcPct val="100000"/>
              </a:lnSpc>
              <a:buFont typeface="+mj-lt"/>
              <a:buAutoNum type="arabicPeriod"/>
              <a:defRPr/>
            </a:lvl4pPr>
            <a:lvl5pPr marL="2171700" indent="-342900">
              <a:lnSpc>
                <a:spcPct val="100000"/>
              </a:lnSpc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556EC2-391B-6E4B-BB39-71204C52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480" y="6432154"/>
            <a:ext cx="47752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Luciole" panose="020B0500020200000003" pitchFamily="34" charset="0"/>
              </a:defRPr>
            </a:lvl1pPr>
          </a:lstStyle>
          <a:p>
            <a:fld id="{60C503EB-3F13-B74B-8D8C-3D7E75E66F3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30DF3-4A25-134F-89CB-7F720F96CAE7}"/>
              </a:ext>
            </a:extLst>
          </p:cNvPr>
          <p:cNvSpPr/>
          <p:nvPr userDrawn="1"/>
        </p:nvSpPr>
        <p:spPr>
          <a:xfrm>
            <a:off x="0" y="0"/>
            <a:ext cx="154800" cy="1720312"/>
          </a:xfrm>
          <a:prstGeom prst="rect">
            <a:avLst/>
          </a:prstGeom>
          <a:solidFill>
            <a:srgbClr val="008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pic>
        <p:nvPicPr>
          <p:cNvPr id="14" name="Graphique 13" descr="Sablier 60% avec un remplissage uni">
            <a:extLst>
              <a:ext uri="{FF2B5EF4-FFF2-40B4-BE49-F238E27FC236}">
                <a16:creationId xmlns:a16="http://schemas.microsoft.com/office/drawing/2014/main" id="{398D8DFD-DEBB-9842-90C1-9170FA86D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68" y="887479"/>
            <a:ext cx="914400" cy="914400"/>
          </a:xfrm>
          <a:prstGeom prst="rect">
            <a:avLst/>
          </a:prstGeom>
        </p:spPr>
      </p:pic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BCE288A4-7AAB-AF49-BD58-03CC68335D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6274" y="948153"/>
            <a:ext cx="2848897" cy="77215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endParaRPr lang="fr-FR" dirty="0"/>
          </a:p>
        </p:txBody>
      </p:sp>
      <p:pic>
        <p:nvPicPr>
          <p:cNvPr id="13" name="Image 12" descr="Une image contenant symbole, créativité&#10;&#10;Description générée automatiquement">
            <a:extLst>
              <a:ext uri="{FF2B5EF4-FFF2-40B4-BE49-F238E27FC236}">
                <a16:creationId xmlns:a16="http://schemas.microsoft.com/office/drawing/2014/main" id="{450FD073-7106-5C32-6741-CFE2D52A71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8919" y="241702"/>
            <a:ext cx="535437" cy="768236"/>
          </a:xfrm>
          <a:prstGeom prst="rect">
            <a:avLst/>
          </a:prstGeom>
        </p:spPr>
      </p:pic>
      <p:pic>
        <p:nvPicPr>
          <p:cNvPr id="20" name="Image 19" descr="Une image contenant dessin, croquis, illustration, Visage humain&#10;&#10;Description générée automatiquement">
            <a:extLst>
              <a:ext uri="{FF2B5EF4-FFF2-40B4-BE49-F238E27FC236}">
                <a16:creationId xmlns:a16="http://schemas.microsoft.com/office/drawing/2014/main" id="{B129D68A-0192-47A2-30E2-6D345BA9F1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645" y="934603"/>
            <a:ext cx="716481" cy="8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D91530-9771-204F-B9B6-FFC9697D5D22}"/>
              </a:ext>
            </a:extLst>
          </p:cNvPr>
          <p:cNvSpPr/>
          <p:nvPr userDrawn="1"/>
        </p:nvSpPr>
        <p:spPr>
          <a:xfrm>
            <a:off x="11714480" y="0"/>
            <a:ext cx="477520" cy="6858000"/>
          </a:xfrm>
          <a:prstGeom prst="rect">
            <a:avLst/>
          </a:prstGeom>
          <a:solidFill>
            <a:srgbClr val="EF6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24529E-F3C3-3441-A6DC-27B6A5A7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55"/>
            <a:ext cx="11079480" cy="77215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BC8188-0B65-1E4D-986D-F4EB3203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2029582"/>
            <a:ext cx="11079479" cy="4147381"/>
          </a:xfrm>
        </p:spPr>
        <p:txBody>
          <a:bodyPr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/>
            </a:lvl1pPr>
            <a:lvl2pPr marL="914400" indent="-457200">
              <a:lnSpc>
                <a:spcPct val="100000"/>
              </a:lnSpc>
              <a:buFont typeface="+mj-lt"/>
              <a:buAutoNum type="arabicPeriod"/>
              <a:defRPr/>
            </a:lvl2pPr>
            <a:lvl3pPr marL="1257300" indent="-342900">
              <a:lnSpc>
                <a:spcPct val="100000"/>
              </a:lnSpc>
              <a:buFont typeface="+mj-lt"/>
              <a:buAutoNum type="arabicPeriod"/>
              <a:defRPr/>
            </a:lvl3pPr>
            <a:lvl4pPr marL="1714500" indent="-342900">
              <a:lnSpc>
                <a:spcPct val="100000"/>
              </a:lnSpc>
              <a:buFont typeface="+mj-lt"/>
              <a:buAutoNum type="arabicPeriod"/>
              <a:defRPr/>
            </a:lvl4pPr>
            <a:lvl5pPr marL="2171700" indent="-342900">
              <a:lnSpc>
                <a:spcPct val="100000"/>
              </a:lnSpc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556EC2-391B-6E4B-BB39-71204C52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480" y="6432154"/>
            <a:ext cx="47752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Luciole" panose="020B0500020200000003" pitchFamily="34" charset="0"/>
              </a:defRPr>
            </a:lvl1pPr>
          </a:lstStyle>
          <a:p>
            <a:fld id="{60C503EB-3F13-B74B-8D8C-3D7E75E66F3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30DF3-4A25-134F-89CB-7F720F96CAE7}"/>
              </a:ext>
            </a:extLst>
          </p:cNvPr>
          <p:cNvSpPr/>
          <p:nvPr userDrawn="1"/>
        </p:nvSpPr>
        <p:spPr>
          <a:xfrm>
            <a:off x="0" y="0"/>
            <a:ext cx="154800" cy="1720312"/>
          </a:xfrm>
          <a:prstGeom prst="rect">
            <a:avLst/>
          </a:prstGeom>
          <a:solidFill>
            <a:srgbClr val="008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pic>
        <p:nvPicPr>
          <p:cNvPr id="14" name="Graphique 13" descr="Sablier 60% avec un remplissage uni">
            <a:extLst>
              <a:ext uri="{FF2B5EF4-FFF2-40B4-BE49-F238E27FC236}">
                <a16:creationId xmlns:a16="http://schemas.microsoft.com/office/drawing/2014/main" id="{398D8DFD-DEBB-9842-90C1-9170FA86D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68" y="887479"/>
            <a:ext cx="914400" cy="914400"/>
          </a:xfrm>
          <a:prstGeom prst="rect">
            <a:avLst/>
          </a:prstGeom>
        </p:spPr>
      </p:pic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BCE288A4-7AAB-AF49-BD58-03CC68335D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6274" y="948153"/>
            <a:ext cx="2848897" cy="77215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endParaRPr lang="fr-FR" dirty="0"/>
          </a:p>
        </p:txBody>
      </p:sp>
      <p:pic>
        <p:nvPicPr>
          <p:cNvPr id="4" name="Image 3" descr="Une image contenant symbole, créativité&#10;&#10;Description générée automatiquement">
            <a:extLst>
              <a:ext uri="{FF2B5EF4-FFF2-40B4-BE49-F238E27FC236}">
                <a16:creationId xmlns:a16="http://schemas.microsoft.com/office/drawing/2014/main" id="{5747B325-D8E2-2583-BE87-12E382893A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8919" y="241702"/>
            <a:ext cx="535437" cy="768236"/>
          </a:xfrm>
          <a:prstGeom prst="rect">
            <a:avLst/>
          </a:prstGeom>
        </p:spPr>
      </p:pic>
      <p:pic>
        <p:nvPicPr>
          <p:cNvPr id="17" name="Image 16" descr="Une image contenant dessin, clipart, croquis, illustration&#10;&#10;Description générée automatiquement">
            <a:extLst>
              <a:ext uri="{FF2B5EF4-FFF2-40B4-BE49-F238E27FC236}">
                <a16:creationId xmlns:a16="http://schemas.microsoft.com/office/drawing/2014/main" id="{7E3B1C6C-9AA4-AE6A-932E-2720D4D174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433" y="927854"/>
            <a:ext cx="914400" cy="8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2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D91530-9771-204F-B9B6-FFC9697D5D22}"/>
              </a:ext>
            </a:extLst>
          </p:cNvPr>
          <p:cNvSpPr/>
          <p:nvPr userDrawn="1"/>
        </p:nvSpPr>
        <p:spPr>
          <a:xfrm>
            <a:off x="11714480" y="0"/>
            <a:ext cx="477520" cy="6858000"/>
          </a:xfrm>
          <a:prstGeom prst="rect">
            <a:avLst/>
          </a:prstGeom>
          <a:solidFill>
            <a:srgbClr val="EF6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24529E-F3C3-3441-A6DC-27B6A5A7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55"/>
            <a:ext cx="11079480" cy="77215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BC8188-0B65-1E4D-986D-F4EB3203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2029582"/>
            <a:ext cx="11079479" cy="4147381"/>
          </a:xfrm>
        </p:spPr>
        <p:txBody>
          <a:bodyPr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/>
            </a:lvl1pPr>
            <a:lvl2pPr marL="914400" indent="-457200">
              <a:lnSpc>
                <a:spcPct val="100000"/>
              </a:lnSpc>
              <a:buFont typeface="+mj-lt"/>
              <a:buAutoNum type="arabicPeriod"/>
              <a:defRPr/>
            </a:lvl2pPr>
            <a:lvl3pPr marL="1257300" indent="-342900">
              <a:lnSpc>
                <a:spcPct val="100000"/>
              </a:lnSpc>
              <a:buFont typeface="+mj-lt"/>
              <a:buAutoNum type="arabicPeriod"/>
              <a:defRPr/>
            </a:lvl3pPr>
            <a:lvl4pPr marL="1714500" indent="-342900">
              <a:lnSpc>
                <a:spcPct val="100000"/>
              </a:lnSpc>
              <a:buFont typeface="+mj-lt"/>
              <a:buAutoNum type="arabicPeriod"/>
              <a:defRPr/>
            </a:lvl4pPr>
            <a:lvl5pPr marL="2171700" indent="-342900">
              <a:lnSpc>
                <a:spcPct val="100000"/>
              </a:lnSpc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556EC2-391B-6E4B-BB39-71204C52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480" y="6432154"/>
            <a:ext cx="47752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Luciole" panose="020B0500020200000003" pitchFamily="34" charset="0"/>
              </a:defRPr>
            </a:lvl1pPr>
          </a:lstStyle>
          <a:p>
            <a:fld id="{60C503EB-3F13-B74B-8D8C-3D7E75E66F3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30DF3-4A25-134F-89CB-7F720F96CAE7}"/>
              </a:ext>
            </a:extLst>
          </p:cNvPr>
          <p:cNvSpPr/>
          <p:nvPr userDrawn="1"/>
        </p:nvSpPr>
        <p:spPr>
          <a:xfrm>
            <a:off x="0" y="0"/>
            <a:ext cx="154800" cy="1720312"/>
          </a:xfrm>
          <a:prstGeom prst="rect">
            <a:avLst/>
          </a:prstGeom>
          <a:solidFill>
            <a:srgbClr val="008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pic>
        <p:nvPicPr>
          <p:cNvPr id="14" name="Graphique 13" descr="Sablier 60% avec un remplissage uni">
            <a:extLst>
              <a:ext uri="{FF2B5EF4-FFF2-40B4-BE49-F238E27FC236}">
                <a16:creationId xmlns:a16="http://schemas.microsoft.com/office/drawing/2014/main" id="{398D8DFD-DEBB-9842-90C1-9170FA86D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68" y="887479"/>
            <a:ext cx="914400" cy="914400"/>
          </a:xfrm>
          <a:prstGeom prst="rect">
            <a:avLst/>
          </a:prstGeom>
        </p:spPr>
      </p:pic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BCE288A4-7AAB-AF49-BD58-03CC68335D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6274" y="948153"/>
            <a:ext cx="2848897" cy="77215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endParaRPr lang="fr-FR" dirty="0"/>
          </a:p>
        </p:txBody>
      </p:sp>
      <p:pic>
        <p:nvPicPr>
          <p:cNvPr id="4" name="Image 3" descr="Une image contenant symbole, créativité&#10;&#10;Description générée automatiquement">
            <a:extLst>
              <a:ext uri="{FF2B5EF4-FFF2-40B4-BE49-F238E27FC236}">
                <a16:creationId xmlns:a16="http://schemas.microsoft.com/office/drawing/2014/main" id="{9573B431-93EC-3AF7-B78F-12630EA170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8919" y="241702"/>
            <a:ext cx="535437" cy="768236"/>
          </a:xfrm>
          <a:prstGeom prst="rect">
            <a:avLst/>
          </a:prstGeom>
        </p:spPr>
      </p:pic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2C90CB53-ED89-8A8C-06B6-187D6F728D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732" y="887479"/>
            <a:ext cx="1354965" cy="875937"/>
          </a:xfrm>
          <a:prstGeom prst="rect">
            <a:avLst/>
          </a:prstGeom>
          <a:solidFill>
            <a:srgbClr val="EF6C84"/>
          </a:solidFill>
        </p:spPr>
      </p:pic>
    </p:spTree>
    <p:extLst>
      <p:ext uri="{BB962C8B-B14F-4D97-AF65-F5344CB8AC3E}">
        <p14:creationId xmlns:p14="http://schemas.microsoft.com/office/powerpoint/2010/main" val="98326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D91530-9771-204F-B9B6-FFC9697D5D22}"/>
              </a:ext>
            </a:extLst>
          </p:cNvPr>
          <p:cNvSpPr/>
          <p:nvPr userDrawn="1"/>
        </p:nvSpPr>
        <p:spPr>
          <a:xfrm>
            <a:off x="11714480" y="0"/>
            <a:ext cx="477520" cy="6858000"/>
          </a:xfrm>
          <a:prstGeom prst="rect">
            <a:avLst/>
          </a:prstGeom>
          <a:solidFill>
            <a:srgbClr val="EF6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24529E-F3C3-3441-A6DC-27B6A5A7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55"/>
            <a:ext cx="11079480" cy="77215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BC8188-0B65-1E4D-986D-F4EB3203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2029582"/>
            <a:ext cx="11079479" cy="4147381"/>
          </a:xfrm>
        </p:spPr>
        <p:txBody>
          <a:bodyPr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/>
            </a:lvl1pPr>
            <a:lvl2pPr marL="914400" indent="-457200">
              <a:lnSpc>
                <a:spcPct val="100000"/>
              </a:lnSpc>
              <a:buFont typeface="+mj-lt"/>
              <a:buAutoNum type="arabicPeriod"/>
              <a:defRPr/>
            </a:lvl2pPr>
            <a:lvl3pPr marL="1257300" indent="-342900">
              <a:lnSpc>
                <a:spcPct val="100000"/>
              </a:lnSpc>
              <a:buFont typeface="+mj-lt"/>
              <a:buAutoNum type="arabicPeriod"/>
              <a:defRPr/>
            </a:lvl3pPr>
            <a:lvl4pPr marL="1714500" indent="-342900">
              <a:lnSpc>
                <a:spcPct val="100000"/>
              </a:lnSpc>
              <a:buFont typeface="+mj-lt"/>
              <a:buAutoNum type="arabicPeriod"/>
              <a:defRPr/>
            </a:lvl4pPr>
            <a:lvl5pPr marL="2171700" indent="-342900">
              <a:lnSpc>
                <a:spcPct val="100000"/>
              </a:lnSpc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556EC2-391B-6E4B-BB39-71204C52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480" y="6432154"/>
            <a:ext cx="47752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Luciole" panose="020B0500020200000003" pitchFamily="34" charset="0"/>
              </a:defRPr>
            </a:lvl1pPr>
          </a:lstStyle>
          <a:p>
            <a:fld id="{60C503EB-3F13-B74B-8D8C-3D7E75E66F3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30DF3-4A25-134F-89CB-7F720F96CAE7}"/>
              </a:ext>
            </a:extLst>
          </p:cNvPr>
          <p:cNvSpPr/>
          <p:nvPr userDrawn="1"/>
        </p:nvSpPr>
        <p:spPr>
          <a:xfrm>
            <a:off x="0" y="0"/>
            <a:ext cx="154800" cy="1720312"/>
          </a:xfrm>
          <a:prstGeom prst="rect">
            <a:avLst/>
          </a:prstGeom>
          <a:solidFill>
            <a:srgbClr val="008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pic>
        <p:nvPicPr>
          <p:cNvPr id="4" name="Image 3" descr="Une image contenant symbole, créativité&#10;&#10;Description générée automatiquement">
            <a:extLst>
              <a:ext uri="{FF2B5EF4-FFF2-40B4-BE49-F238E27FC236}">
                <a16:creationId xmlns:a16="http://schemas.microsoft.com/office/drawing/2014/main" id="{9624A4E5-277A-A083-93D9-E9B1795D4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8919" y="241702"/>
            <a:ext cx="535437" cy="7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2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064B6C-05B0-EE46-828E-217B61E0D88D}"/>
              </a:ext>
            </a:extLst>
          </p:cNvPr>
          <p:cNvSpPr/>
          <p:nvPr userDrawn="1"/>
        </p:nvSpPr>
        <p:spPr>
          <a:xfrm>
            <a:off x="11714480" y="0"/>
            <a:ext cx="477520" cy="6858000"/>
          </a:xfrm>
          <a:prstGeom prst="rect">
            <a:avLst/>
          </a:prstGeom>
          <a:solidFill>
            <a:srgbClr val="008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037B275-8DBE-BA48-8D2A-339BD4E2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480" y="6432154"/>
            <a:ext cx="47752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Luciole" panose="020B0500020200000003" pitchFamily="34" charset="0"/>
              </a:defRPr>
            </a:lvl1pPr>
          </a:lstStyle>
          <a:p>
            <a:fld id="{60C503EB-3F13-B74B-8D8C-3D7E75E66F3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426CEC-3331-C94B-B569-716F5779350C}"/>
              </a:ext>
            </a:extLst>
          </p:cNvPr>
          <p:cNvSpPr/>
          <p:nvPr userDrawn="1"/>
        </p:nvSpPr>
        <p:spPr>
          <a:xfrm>
            <a:off x="0" y="0"/>
            <a:ext cx="152400" cy="1343818"/>
          </a:xfrm>
          <a:prstGeom prst="rect">
            <a:avLst/>
          </a:prstGeom>
          <a:solidFill>
            <a:srgbClr val="FC7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sp>
        <p:nvSpPr>
          <p:cNvPr id="9" name="Espace réservé du contenu 9">
            <a:extLst>
              <a:ext uri="{FF2B5EF4-FFF2-40B4-BE49-F238E27FC236}">
                <a16:creationId xmlns:a16="http://schemas.microsoft.com/office/drawing/2014/main" id="{1DBDCC98-4406-5946-8F97-D9FF6A5848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320" y="6432550"/>
            <a:ext cx="11079480" cy="365125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A72A8FD0-8753-E646-B26D-8F6519BB2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55"/>
            <a:ext cx="1107948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6213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C4EB7E-D724-BB41-AF1D-FF20DD8B5F7C}"/>
              </a:ext>
            </a:extLst>
          </p:cNvPr>
          <p:cNvSpPr/>
          <p:nvPr userDrawn="1"/>
        </p:nvSpPr>
        <p:spPr>
          <a:xfrm>
            <a:off x="11714480" y="0"/>
            <a:ext cx="477520" cy="6858000"/>
          </a:xfrm>
          <a:prstGeom prst="rect">
            <a:avLst/>
          </a:prstGeom>
          <a:solidFill>
            <a:srgbClr val="008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Luciole" panose="020B0500020200000003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7C2DDC-E247-C24B-AA53-6095DF5CA605}"/>
              </a:ext>
            </a:extLst>
          </p:cNvPr>
          <p:cNvSpPr txBox="1">
            <a:spLocks/>
          </p:cNvSpPr>
          <p:nvPr userDrawn="1"/>
        </p:nvSpPr>
        <p:spPr>
          <a:xfrm>
            <a:off x="11714480" y="6432154"/>
            <a:ext cx="477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Luciole" panose="020B050002020000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C503EB-3F13-B74B-8D8C-3D7E75E66F3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contenu 9">
            <a:extLst>
              <a:ext uri="{FF2B5EF4-FFF2-40B4-BE49-F238E27FC236}">
                <a16:creationId xmlns:a16="http://schemas.microsoft.com/office/drawing/2014/main" id="{EFF06611-AF87-C249-932D-7D619DAC52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320" y="6432550"/>
            <a:ext cx="11079480" cy="365125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133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74C8724-1E45-3540-9222-402D6B08B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7683EF-066B-B740-A0A3-F46A1F58D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B6E505-698A-1F43-AC91-9E1B81F97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503EB-3F13-B74B-8D8C-3D7E75E66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00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67" r:id="rId5"/>
    <p:sldLayoutId id="2147483666" r:id="rId6"/>
    <p:sldLayoutId id="2147483670" r:id="rId7"/>
    <p:sldLayoutId id="2147483654" r:id="rId8"/>
    <p:sldLayoutId id="2147483655" r:id="rId9"/>
    <p:sldLayoutId id="2147483674" r:id="rId10"/>
    <p:sldLayoutId id="2147483676" r:id="rId11"/>
    <p:sldLayoutId id="214748367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Luciole" panose="020B050002020000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uciole" panose="020B050002020000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ciole" panose="020B05000202000000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uciole" panose="020B05000202000000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uciole" panose="020B050002020000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uciole" panose="020B050002020000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mclcm.free.fr/CONTRIBUTIONS/VRS-392_Justens-Romainville.pdf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mathcurve.com/courbes2d/gauss/gauss.shtml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519C03-D636-BF15-63E7-43658EACE7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Évaluer les apprentissages selon les principes de cohérence pédagogique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FD9461-BF3B-80CF-F968-AF006331F6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Emmanuel Sylvestre</a:t>
            </a:r>
          </a:p>
          <a:p>
            <a:r>
              <a:rPr lang="fr-FR" sz="1600" i="1" dirty="0"/>
              <a:t>Directeur du Centre de soutien à l’enseignement</a:t>
            </a:r>
          </a:p>
          <a:p>
            <a:r>
              <a:rPr lang="fr-FR" sz="1600" i="1" dirty="0"/>
              <a:t>Chercheur à l’Observatoire de l’Education et de la Formation</a:t>
            </a:r>
            <a:endParaRPr lang="fr-FR" i="1" dirty="0"/>
          </a:p>
        </p:txBody>
      </p:sp>
      <p:sp>
        <p:nvSpPr>
          <p:cNvPr id="5" name="Espace réservé du texte vertical 4">
            <a:extLst>
              <a:ext uri="{FF2B5EF4-FFF2-40B4-BE49-F238E27FC236}">
                <a16:creationId xmlns:a16="http://schemas.microsoft.com/office/drawing/2014/main" id="{0FD02F4F-ABB9-EEC9-BFE3-70EBCB94103C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fr-FR" dirty="0" err="1"/>
              <a:t>Renccontres</a:t>
            </a:r>
            <a:r>
              <a:rPr lang="fr-FR" dirty="0"/>
              <a:t> de la </a:t>
            </a:r>
            <a:r>
              <a:rPr lang="fr-FR" dirty="0" err="1"/>
              <a:t>eformation</a:t>
            </a:r>
            <a:r>
              <a:rPr lang="fr-FR" dirty="0"/>
              <a:t> – Paris-La Défense – 08.11.2023</a:t>
            </a:r>
          </a:p>
        </p:txBody>
      </p:sp>
    </p:spTree>
    <p:extLst>
      <p:ext uri="{BB962C8B-B14F-4D97-AF65-F5344CB8AC3E}">
        <p14:creationId xmlns:p14="http://schemas.microsoft.com/office/powerpoint/2010/main" val="3296057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ja-JP" dirty="0">
                <a:ea typeface="ヒラギノ角ゴ Pro W3" charset="0"/>
                <a:cs typeface="Verdana" charset="0"/>
              </a:rPr>
              <a:t>Validité et fiabilité 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Times" charset="0"/>
              <a:buNone/>
            </a:pPr>
            <a:r>
              <a:rPr lang="fr-FR" altLang="ja-JP" sz="2800" b="1" dirty="0">
                <a:ea typeface="ＭＳ Ｐゴシック" charset="0"/>
                <a:cs typeface="ＭＳ Ｐゴシック" charset="0"/>
              </a:rPr>
              <a:t>Validité (cohérence)</a:t>
            </a:r>
            <a:endParaRPr lang="fr-FR" altLang="ja-JP" sz="2800" dirty="0">
              <a:ea typeface="ＭＳ Ｐゴシック" charset="0"/>
              <a:cs typeface="ＭＳ Ｐゴシック" charset="0"/>
            </a:endParaRPr>
          </a:p>
          <a:p>
            <a:pPr lvl="2" eaLnBrk="1" hangingPunct="1"/>
            <a:r>
              <a:rPr lang="fr-FR" altLang="ja-JP" sz="2400" dirty="0">
                <a:ea typeface="ＭＳ Ｐゴシック" charset="0"/>
                <a:cs typeface="ＭＳ Ｐゴシック" charset="0"/>
              </a:rPr>
              <a:t>Compatibilité avec les objectifs d’apprentissage </a:t>
            </a:r>
          </a:p>
          <a:p>
            <a:pPr lvl="2" eaLnBrk="1" hangingPunct="1"/>
            <a:r>
              <a:rPr lang="fr-FR" altLang="ja-JP" sz="2400" dirty="0">
                <a:ea typeface="ＭＳ Ｐゴシック" charset="0"/>
                <a:cs typeface="ＭＳ Ｐゴシック" charset="0"/>
              </a:rPr>
              <a:t>Tient compte du poids relatif des objectifs</a:t>
            </a:r>
          </a:p>
          <a:p>
            <a:pPr lvl="2" eaLnBrk="1" hangingPunct="1"/>
            <a:r>
              <a:rPr lang="fr-FR" altLang="ja-JP" sz="2400" dirty="0">
                <a:ea typeface="ＭＳ Ｐゴシック" charset="0"/>
                <a:cs typeface="ＭＳ Ｐゴシック" charset="0"/>
              </a:rPr>
              <a:t>Assure de bien évaluer ce qu’il faut évaluer</a:t>
            </a:r>
          </a:p>
          <a:p>
            <a:pPr lvl="2" eaLnBrk="1" hangingPunct="1"/>
            <a:endParaRPr lang="fr-FR" sz="2000" dirty="0"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  <a:buFontTx/>
              <a:buNone/>
            </a:pPr>
            <a:r>
              <a:rPr lang="fr-FR" sz="2800" b="1" dirty="0">
                <a:ea typeface="ＭＳ Ｐゴシック" charset="0"/>
                <a:cs typeface="ＭＳ Ｐゴシック" charset="0"/>
              </a:rPr>
              <a:t>Fiabilité (constance)</a:t>
            </a:r>
            <a:endParaRPr lang="fr-FR" sz="2800" dirty="0">
              <a:ea typeface="ＭＳ Ｐゴシック" charset="0"/>
              <a:cs typeface="ＭＳ Ｐゴシック" charset="0"/>
            </a:endParaRPr>
          </a:p>
          <a:p>
            <a:pPr lvl="2">
              <a:buClr>
                <a:schemeClr val="tx1"/>
              </a:buClr>
              <a:buFont typeface="Times" charset="0"/>
              <a:buChar char="•"/>
            </a:pPr>
            <a:r>
              <a:rPr lang="fr-FR" sz="2400" dirty="0">
                <a:ea typeface="ＭＳ Ｐゴシック" charset="0"/>
                <a:cs typeface="ＭＳ Ｐゴシック" charset="0"/>
              </a:rPr>
              <a:t>Entre </a:t>
            </a:r>
            <a:r>
              <a:rPr lang="fr-FR" sz="2400" dirty="0" err="1">
                <a:ea typeface="ＭＳ Ｐゴシック" charset="0"/>
                <a:cs typeface="ＭＳ Ｐゴシック" charset="0"/>
              </a:rPr>
              <a:t>enseignant·e·s</a:t>
            </a:r>
            <a:r>
              <a:rPr lang="fr-FR" sz="2400" dirty="0">
                <a:ea typeface="ＭＳ Ｐゴシック" charset="0"/>
                <a:cs typeface="ＭＳ Ｐゴシック" charset="0"/>
              </a:rPr>
              <a:t> effectuant la notation (inter)</a:t>
            </a:r>
          </a:p>
          <a:p>
            <a:pPr lvl="2">
              <a:buClr>
                <a:schemeClr val="tx1"/>
              </a:buClr>
              <a:buFont typeface="Times" charset="0"/>
              <a:buChar char="•"/>
            </a:pPr>
            <a:r>
              <a:rPr lang="fr-FR" sz="2400" dirty="0">
                <a:ea typeface="ＭＳ Ｐゴシック" charset="0"/>
                <a:cs typeface="ＭＳ Ｐゴシック" charset="0"/>
              </a:rPr>
              <a:t>Pour l’</a:t>
            </a:r>
            <a:r>
              <a:rPr lang="fr-FR" sz="2400" dirty="0" err="1">
                <a:ea typeface="ＭＳ Ｐゴシック" charset="0"/>
                <a:cs typeface="ＭＳ Ｐゴシック" charset="0"/>
              </a:rPr>
              <a:t>enseignant·e</a:t>
            </a:r>
            <a:r>
              <a:rPr lang="fr-FR" sz="2400" dirty="0">
                <a:ea typeface="ＭＳ Ｐゴシック" charset="0"/>
                <a:cs typeface="ＭＳ Ｐゴシック" charset="0"/>
              </a:rPr>
              <a:t> effectuant la notation (intra)</a:t>
            </a:r>
          </a:p>
          <a:p>
            <a:pPr lvl="2">
              <a:buClr>
                <a:schemeClr val="tx1"/>
              </a:buClr>
              <a:buFont typeface="Times" charset="0"/>
              <a:buChar char="•"/>
            </a:pPr>
            <a:r>
              <a:rPr lang="fr-FR" sz="2400" dirty="0">
                <a:ea typeface="ＭＳ Ｐゴシック" charset="0"/>
                <a:cs typeface="ＭＳ Ｐゴシック" charset="0"/>
              </a:rPr>
              <a:t>Assure de toujours évaluer de la m</a:t>
            </a:r>
            <a:r>
              <a:rPr lang="fr-FR" altLang="ja-JP" sz="2400" dirty="0">
                <a:ea typeface="ＭＳ Ｐゴシック" charset="0"/>
                <a:cs typeface="ＭＳ Ｐゴシック" charset="0"/>
              </a:rPr>
              <a:t>ême façon</a:t>
            </a:r>
            <a:endParaRPr lang="fr-FR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C9180EE-D47A-8746-AB39-33FB8F2087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70692" name="Rectangle 4"/>
          <p:cNvSpPr>
            <a:spLocks noChangeArrowheads="1"/>
          </p:cNvSpPr>
          <p:nvPr/>
        </p:nvSpPr>
        <p:spPr bwMode="auto">
          <a:xfrm>
            <a:off x="2438400" y="4267200"/>
            <a:ext cx="7620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</a:pPr>
            <a:endParaRPr lang="fr-CA" sz="2000"/>
          </a:p>
        </p:txBody>
      </p:sp>
    </p:spTree>
    <p:extLst>
      <p:ext uri="{BB962C8B-B14F-4D97-AF65-F5344CB8AC3E}">
        <p14:creationId xmlns:p14="http://schemas.microsoft.com/office/powerpoint/2010/main" val="312413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2700338" algn="l"/>
              </a:tabLst>
            </a:pPr>
            <a:r>
              <a:rPr lang="fr-FR" dirty="0"/>
              <a:t>Les principes de cohérence pédagogique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22A53E-429D-35BE-B374-DAAD9D2B3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5" descr="Une image contenant texte, papier, Produit en papier, graphisme&#10;&#10;Description générée automatiquement">
            <a:extLst>
              <a:ext uri="{FF2B5EF4-FFF2-40B4-BE49-F238E27FC236}">
                <a16:creationId xmlns:a16="http://schemas.microsoft.com/office/drawing/2014/main" id="{6A4FA011-8CF5-04D6-F126-3643B25B1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819" y="208179"/>
            <a:ext cx="5269929" cy="38734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C1FC65-FF00-6BF8-8BF1-1D83C9AAF006}"/>
              </a:ext>
            </a:extLst>
          </p:cNvPr>
          <p:cNvSpPr txBox="1"/>
          <p:nvPr/>
        </p:nvSpPr>
        <p:spPr>
          <a:xfrm>
            <a:off x="8322221" y="6280489"/>
            <a:ext cx="273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Télécharger gratuitement</a:t>
            </a:r>
          </a:p>
        </p:txBody>
      </p:sp>
      <p:pic>
        <p:nvPicPr>
          <p:cNvPr id="10" name="Image 9" descr="Une image contenant capture d’écran, Graphique, conception&#10;&#10;Description générée automatiquement">
            <a:extLst>
              <a:ext uri="{FF2B5EF4-FFF2-40B4-BE49-F238E27FC236}">
                <a16:creationId xmlns:a16="http://schemas.microsoft.com/office/drawing/2014/main" id="{08945048-99E8-F485-3442-1FFDEDAF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91886" y="4081583"/>
            <a:ext cx="2197792" cy="21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42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5C1680-D954-904D-9A7C-CA201873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principe de cohérence pédagogique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3CD89C-FAEA-2F43-B75C-12568DE1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FFA0EE7-1DB0-0648-95F2-2F7E5651DC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 ; Tyler (1949) ; </a:t>
            </a:r>
            <a:r>
              <a:rPr lang="fr-FR" dirty="0" err="1"/>
              <a:t>Biggs</a:t>
            </a:r>
            <a:r>
              <a:rPr lang="fr-FR" dirty="0"/>
              <a:t> (1987) ; </a:t>
            </a:r>
            <a:r>
              <a:rPr lang="fr-FR" dirty="0" err="1"/>
              <a:t>Biggs</a:t>
            </a:r>
            <a:r>
              <a:rPr lang="fr-FR" dirty="0"/>
              <a:t> &amp; Tang (2011)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A84EE6-F796-5048-9215-C833013D40E1}"/>
              </a:ext>
            </a:extLst>
          </p:cNvPr>
          <p:cNvSpPr/>
          <p:nvPr/>
        </p:nvSpPr>
        <p:spPr>
          <a:xfrm>
            <a:off x="4761917" y="3289810"/>
            <a:ext cx="86061" cy="96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06AFB-A4B7-6FCD-A041-8343B7AB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57" y="1343818"/>
            <a:ext cx="5076998" cy="499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A1C018-C212-EFA3-3D2B-9BAEE0DE85A6}"/>
              </a:ext>
            </a:extLst>
          </p:cNvPr>
          <p:cNvSpPr/>
          <p:nvPr/>
        </p:nvSpPr>
        <p:spPr>
          <a:xfrm>
            <a:off x="1279160" y="1544186"/>
            <a:ext cx="3407140" cy="866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6C820B-724C-F320-C186-5F7083E31F18}"/>
              </a:ext>
            </a:extLst>
          </p:cNvPr>
          <p:cNvSpPr/>
          <p:nvPr/>
        </p:nvSpPr>
        <p:spPr>
          <a:xfrm>
            <a:off x="1204109" y="2519814"/>
            <a:ext cx="1732871" cy="1046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6FCB192-0703-A5D0-3928-09D8BBB2A8A6}"/>
              </a:ext>
            </a:extLst>
          </p:cNvPr>
          <p:cNvGrpSpPr/>
          <p:nvPr/>
        </p:nvGrpSpPr>
        <p:grpSpPr>
          <a:xfrm>
            <a:off x="3115108" y="2519814"/>
            <a:ext cx="1870696" cy="1046952"/>
            <a:chOff x="3115108" y="2519814"/>
            <a:chExt cx="1870696" cy="1046952"/>
          </a:xfrm>
          <a:solidFill>
            <a:schemeClr val="bg1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5EA4DB-DA94-8986-3043-98CBC81D082C}"/>
                </a:ext>
              </a:extLst>
            </p:cNvPr>
            <p:cNvSpPr/>
            <p:nvPr/>
          </p:nvSpPr>
          <p:spPr>
            <a:xfrm>
              <a:off x="3115108" y="2519814"/>
              <a:ext cx="1317614" cy="1046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51151B-1808-A2B2-FD1F-2DD0DCBFF50D}"/>
                </a:ext>
              </a:extLst>
            </p:cNvPr>
            <p:cNvSpPr/>
            <p:nvPr/>
          </p:nvSpPr>
          <p:spPr>
            <a:xfrm>
              <a:off x="4142050" y="2565590"/>
              <a:ext cx="830632" cy="10011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AA0B8E3-A9E0-CEC1-2876-1967C936F559}"/>
                </a:ext>
              </a:extLst>
            </p:cNvPr>
            <p:cNvSpPr/>
            <p:nvPr/>
          </p:nvSpPr>
          <p:spPr>
            <a:xfrm>
              <a:off x="4155172" y="3043289"/>
              <a:ext cx="830632" cy="523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225A39-B1D9-4FD9-29B4-796B4D0D24EF}"/>
              </a:ext>
            </a:extLst>
          </p:cNvPr>
          <p:cNvSpPr/>
          <p:nvPr/>
        </p:nvSpPr>
        <p:spPr>
          <a:xfrm>
            <a:off x="2022580" y="3652259"/>
            <a:ext cx="2119470" cy="1090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A343B7-12C2-673D-5A7A-98107D79B5DE}"/>
              </a:ext>
            </a:extLst>
          </p:cNvPr>
          <p:cNvSpPr/>
          <p:nvPr/>
        </p:nvSpPr>
        <p:spPr>
          <a:xfrm>
            <a:off x="1737966" y="4820136"/>
            <a:ext cx="2537308" cy="787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croquis, dessin, Dessin d’enfant, clipart&#10;&#10;Description générée automatiquement">
            <a:extLst>
              <a:ext uri="{FF2B5EF4-FFF2-40B4-BE49-F238E27FC236}">
                <a16:creationId xmlns:a16="http://schemas.microsoft.com/office/drawing/2014/main" id="{FBD8D1AC-F4AA-70A2-1ACA-16B5BEA24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525" y="1343818"/>
            <a:ext cx="4819275" cy="47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6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D8B732-6EC0-2EEE-5908-9BAAD21E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43970B8-D2C9-B1CF-57BF-8B187676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d’un canevas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E83C1CE-221E-151A-6E2D-2A9A44A5BA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  <p:pic>
        <p:nvPicPr>
          <p:cNvPr id="9" name="Espace réservé du contenu 5" descr="Une image contenant texte, Police, Post-it, Impression&#10;&#10;Description générée automatiquement">
            <a:extLst>
              <a:ext uri="{FF2B5EF4-FFF2-40B4-BE49-F238E27FC236}">
                <a16:creationId xmlns:a16="http://schemas.microsoft.com/office/drawing/2014/main" id="{F33FD873-079F-6A3A-129D-59DA3DBEE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260" y="1158414"/>
            <a:ext cx="7458574" cy="52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9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A31439-6B2E-1F4A-AC30-BC20B2EB0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4 étapes pour définir une stratégie d’évaluation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5A4964-2395-C640-B05B-7986CEA4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9C9E99A-9911-9B40-AE9D-CFEBA47A45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  <p:pic>
        <p:nvPicPr>
          <p:cNvPr id="6" name="Image 5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B1E08B25-3A35-486A-3109-25CE2C912B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979" y="1343818"/>
            <a:ext cx="8054041" cy="502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51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CF96CC-F6EC-A22A-F7A9-6A16751E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Clarifier les apprentissages à évaluer</a:t>
            </a:r>
          </a:p>
        </p:txBody>
      </p:sp>
      <p:pic>
        <p:nvPicPr>
          <p:cNvPr id="7" name="Espace réservé du contenu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342A8327-0FE9-C158-2B0A-72F8D3E5F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1325801"/>
            <a:ext cx="5761037" cy="3267619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BE0549-B7A6-3ADD-2C69-379665E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7719937-7002-61F6-2839-09449BBB2B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E33533-CEDC-4E40-3747-D3FBF299CC1C}"/>
              </a:ext>
            </a:extLst>
          </p:cNvPr>
          <p:cNvSpPr txBox="1"/>
          <p:nvPr/>
        </p:nvSpPr>
        <p:spPr>
          <a:xfrm>
            <a:off x="334963" y="4923730"/>
            <a:ext cx="576103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C7CAC"/>
                </a:solidFill>
              </a:rPr>
              <a:t>Démonter</a:t>
            </a:r>
            <a:r>
              <a:rPr lang="fr-FR" sz="2800" dirty="0"/>
              <a:t> </a:t>
            </a:r>
            <a:r>
              <a:rPr lang="fr-FR" sz="2800" dirty="0">
                <a:solidFill>
                  <a:srgbClr val="3A9DD7"/>
                </a:solidFill>
              </a:rPr>
              <a:t>les principes d’écriture d’essai </a:t>
            </a:r>
            <a:r>
              <a:rPr lang="fr-FR" sz="2800" dirty="0">
                <a:solidFill>
                  <a:srgbClr val="00B050"/>
                </a:solidFill>
              </a:rPr>
              <a:t>lors de la rédaction d’un écrit scientifique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38B58A-4EBE-0F64-BBE4-62B79B0A8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627584"/>
            <a:ext cx="44958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92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a typeface="ヒラギノ角ゴ Pro W3" charset="0"/>
                <a:cs typeface="ヒラギノ角ゴ Pro W3" charset="0"/>
              </a:rPr>
              <a:t>2. Obtenir une preuve d’apprentissage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F51A54AE-144B-C94F-A400-FFAEE109DA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  <p:pic>
        <p:nvPicPr>
          <p:cNvPr id="5" name="Image 4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3AB1269B-9A51-016D-603A-E1BB698D8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939" y="1391108"/>
            <a:ext cx="6986121" cy="49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6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6A539F-EE5A-6B4C-8CB2-C6A80868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08CA2FF-DE41-AB4C-8FB6-2A714D04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Diversifier les stratégies d’évaluation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E22B036-F7F3-844E-9D1E-468B27A003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C5DFA9-25E4-7E41-A1CF-577A549D1F50}"/>
              </a:ext>
            </a:extLst>
          </p:cNvPr>
          <p:cNvSpPr txBox="1"/>
          <p:nvPr/>
        </p:nvSpPr>
        <p:spPr>
          <a:xfrm>
            <a:off x="334963" y="5864056"/>
            <a:ext cx="6343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000" dirty="0">
                <a:latin typeface="Luciole" panose="020B0500020200000003" pitchFamily="34" charset="0"/>
              </a:rPr>
              <a:t>Permet d’agir sur le sentiment de compétence</a:t>
            </a:r>
          </a:p>
        </p:txBody>
      </p:sp>
      <p:pic>
        <p:nvPicPr>
          <p:cNvPr id="5" name="Image 4" descr="Une image contenant texte, Police, ligne, diagramme&#10;&#10;Description générée automatiquement">
            <a:extLst>
              <a:ext uri="{FF2B5EF4-FFF2-40B4-BE49-F238E27FC236}">
                <a16:creationId xmlns:a16="http://schemas.microsoft.com/office/drawing/2014/main" id="{A06B78F4-C687-E1FE-996B-5DE6CCCDC7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317" y="1557338"/>
            <a:ext cx="8217366" cy="436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8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33AA3C-1E92-C740-9650-DACFA25BB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Implication active</a:t>
            </a:r>
            <a:br>
              <a:rPr lang="fr-CH" dirty="0"/>
            </a:br>
            <a:r>
              <a:rPr lang="fr-CH" sz="3200" dirty="0"/>
              <a:t>10 avantages des évaluations fréquentes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D2D2DE-E1C9-DD46-8740-2C1EB322B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fr-FR" dirty="0"/>
              <a:t>Aider à la rétention ultérieure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fr-FR" dirty="0"/>
              <a:t>Identifier les lacunes dans les connaissances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fr-FR" dirty="0"/>
              <a:t>Apprendre davantage lors du prochain épisode d'étude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fr-FR" dirty="0"/>
              <a:t>Permettre une meilleure organisation des connaissances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fr-FR" dirty="0"/>
              <a:t>Améliorer le transfert des connaissances dans de nouveaux contextes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fr-FR" dirty="0"/>
              <a:t>Faciliter la récupération du contenu qui n'a pas été testé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fr-FR" dirty="0"/>
              <a:t>Améliorer le suivi métacognitif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fr-FR" dirty="0"/>
              <a:t>Empêcher l'interférence du contenu antérieur lors de l'apprentissage d'un nouveau contenu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fr-FR" dirty="0"/>
              <a:t>Fournir un retour d'information aux </a:t>
            </a:r>
            <a:r>
              <a:rPr lang="fr-FR" dirty="0" err="1"/>
              <a:t>enseignant·e·s</a:t>
            </a:r>
            <a:endParaRPr lang="fr-FR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fr-FR" dirty="0"/>
              <a:t>Encourager les </a:t>
            </a:r>
            <a:r>
              <a:rPr lang="fr-FR" dirty="0" err="1"/>
              <a:t>étudiant·e·s</a:t>
            </a:r>
            <a:r>
              <a:rPr lang="fr-FR" dirty="0"/>
              <a:t> à étudier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E535E2-D3B5-494F-86C9-48106BE52C7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Roediger</a:t>
            </a:r>
            <a:r>
              <a:rPr lang="fr-FR" dirty="0"/>
              <a:t>, Putnam et Smith (2011) </a:t>
            </a:r>
          </a:p>
        </p:txBody>
      </p:sp>
    </p:spTree>
    <p:extLst>
      <p:ext uri="{BB962C8B-B14F-4D97-AF65-F5344CB8AC3E}">
        <p14:creationId xmlns:p14="http://schemas.microsoft.com/office/powerpoint/2010/main" val="992920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8DCFAAA-0856-DA43-8DC1-80D6DD5A0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Analyser les preuves d’apprentissage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4B8ECA1-83BE-B847-AC13-5D066B0EE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75000"/>
              </a:spcBef>
              <a:buNone/>
            </a:pPr>
            <a:r>
              <a:rPr lang="fr-FR" b="1" dirty="0">
                <a:ea typeface="ヒラギノ角ゴ Pro W3" charset="0"/>
                <a:cs typeface="Verdana" charset="0"/>
              </a:rPr>
              <a:t>Les critères d’évaluation</a:t>
            </a:r>
          </a:p>
          <a:p>
            <a:pPr lvl="1">
              <a:spcBef>
                <a:spcPct val="75000"/>
              </a:spcBef>
              <a:buFont typeface="Times" charset="0"/>
              <a:buChar char="•"/>
            </a:pPr>
            <a:r>
              <a:rPr lang="fr-FR" dirty="0">
                <a:ea typeface="ヒラギノ角ゴ Pro W3" charset="0"/>
                <a:cs typeface="Verdana" charset="0"/>
              </a:rPr>
              <a:t>Clarifient ce qui est important d’évaluer</a:t>
            </a:r>
          </a:p>
          <a:p>
            <a:pPr lvl="1">
              <a:spcBef>
                <a:spcPct val="75000"/>
              </a:spcBef>
              <a:buFont typeface="Times" charset="0"/>
              <a:buChar char="•"/>
            </a:pPr>
            <a:r>
              <a:rPr lang="fr-FR" dirty="0">
                <a:ea typeface="ヒラギノ角ゴ Pro W3" charset="0"/>
                <a:cs typeface="Verdana" charset="0"/>
              </a:rPr>
              <a:t>Sont directement reliés aux objectifs d’apprentissage</a:t>
            </a:r>
          </a:p>
          <a:p>
            <a:pPr lvl="1">
              <a:spcBef>
                <a:spcPct val="75000"/>
              </a:spcBef>
              <a:buFont typeface="Times" charset="0"/>
              <a:buChar char="•"/>
            </a:pPr>
            <a:r>
              <a:rPr lang="fr-FR" dirty="0">
                <a:ea typeface="ヒラギノ角ゴ Pro W3" charset="0"/>
                <a:cs typeface="Verdana" charset="0"/>
              </a:rPr>
              <a:t>Fournissent une description relativement détaillée de ce qui doit </a:t>
            </a:r>
            <a:r>
              <a:rPr lang="fr-FR" altLang="ja-JP" dirty="0">
                <a:ea typeface="ヒラギノ角ゴ Pro W3" charset="0"/>
                <a:cs typeface="Verdana" charset="0"/>
              </a:rPr>
              <a:t>être appris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C49AE9-3A94-A147-9EC9-32AF74B8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F9DEBB-2310-2A42-A86B-682D6284F4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Berthiaume</a:t>
            </a:r>
            <a:r>
              <a:rPr lang="fr-FR" dirty="0"/>
              <a:t> &amp; </a:t>
            </a:r>
            <a:r>
              <a:rPr lang="fr-FR" dirty="0" err="1"/>
              <a:t>Rege</a:t>
            </a:r>
            <a:r>
              <a:rPr lang="fr-FR" dirty="0"/>
              <a:t> Colet (2013)</a:t>
            </a:r>
          </a:p>
        </p:txBody>
      </p:sp>
    </p:spTree>
    <p:extLst>
      <p:ext uri="{BB962C8B-B14F-4D97-AF65-F5344CB8AC3E}">
        <p14:creationId xmlns:p14="http://schemas.microsoft.com/office/powerpoint/2010/main" val="564398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778AC27-986E-9FFD-48EE-9AADEDDB1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Évaluer les apprentissages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D0D0184-1228-A486-D764-12EEDFB02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A6E0E8-670A-0846-8DD4-E1CC9A2F29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4163" y="6432550"/>
            <a:ext cx="477837" cy="365125"/>
          </a:xfrm>
        </p:spPr>
        <p:txBody>
          <a:bodyPr/>
          <a:lstStyle/>
          <a:p>
            <a:fld id="{60C503EB-3F13-B74B-8D8C-3D7E75E66F3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8" name="Image 7" descr="Une image contenant clipart, dessin humoristique, croquis, dessin&#10;&#10;Description générée automatiquement">
            <a:extLst>
              <a:ext uri="{FF2B5EF4-FFF2-40B4-BE49-F238E27FC236}">
                <a16:creationId xmlns:a16="http://schemas.microsoft.com/office/drawing/2014/main" id="{A6B699F5-25F7-D078-1264-1FC8AC68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818" y="1657635"/>
            <a:ext cx="5233319" cy="329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06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5BEE873D-3F39-0740-847C-947329ED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Déterminer les critères d’évaluation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A8E3DD35-D5FB-B14C-BE2F-062354257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Afin de déterminer si l’</a:t>
            </a:r>
            <a:r>
              <a:rPr lang="fr-FR" dirty="0" err="1"/>
              <a:t>étudiant·e</a:t>
            </a:r>
            <a:r>
              <a:rPr lang="fr-FR" dirty="0"/>
              <a:t> est capable de …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dans le cadre d’</a:t>
            </a:r>
            <a:r>
              <a:rPr lang="fr-FR" dirty="0" err="1"/>
              <a:t>un·e</a:t>
            </a:r>
            <a:r>
              <a:rPr lang="fr-FR" dirty="0"/>
              <a:t> …         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la production doit être analysée selon les critères suivants :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FDD323-0FB6-7041-9E1C-28C3495C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6DC2308-781F-CA48-9CE8-C33B9B8093A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</p:spTree>
    <p:extLst>
      <p:ext uri="{BB962C8B-B14F-4D97-AF65-F5344CB8AC3E}">
        <p14:creationId xmlns:p14="http://schemas.microsoft.com/office/powerpoint/2010/main" val="3868705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6DC2308-781F-CA48-9CE8-C33B9B8093A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A8E3DD35-D5FB-B14C-BE2F-062354257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Afin de déterminer si l’</a:t>
            </a:r>
            <a:r>
              <a:rPr lang="fr-FR" dirty="0" err="1"/>
              <a:t>étudiant·e</a:t>
            </a:r>
            <a:r>
              <a:rPr lang="fr-FR" dirty="0"/>
              <a:t> est capable de …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dans le cadre d’</a:t>
            </a:r>
            <a:r>
              <a:rPr lang="fr-FR" dirty="0" err="1"/>
              <a:t>un·e</a:t>
            </a:r>
            <a:r>
              <a:rPr lang="fr-FR" dirty="0"/>
              <a:t> …         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la production doit être analysée selon les critères suivants 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FDD323-0FB6-7041-9E1C-28C3495C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6FBACF7-9655-7849-8E31-3647509AC9B6}"/>
              </a:ext>
            </a:extLst>
          </p:cNvPr>
          <p:cNvSpPr txBox="1"/>
          <p:nvPr/>
        </p:nvSpPr>
        <p:spPr>
          <a:xfrm>
            <a:off x="334963" y="19455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ADBCE11-8EE6-4E42-B226-4A66E20E84F2}"/>
              </a:ext>
            </a:extLst>
          </p:cNvPr>
          <p:cNvSpPr txBox="1"/>
          <p:nvPr/>
        </p:nvSpPr>
        <p:spPr>
          <a:xfrm>
            <a:off x="4671848" y="22492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7F38F32-0C7A-AF44-A41F-168971DC74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798" y="2130181"/>
            <a:ext cx="2256653" cy="1841429"/>
          </a:xfrm>
          <a:prstGeom prst="rect">
            <a:avLst/>
          </a:prstGeom>
        </p:spPr>
      </p:pic>
      <p:pic>
        <p:nvPicPr>
          <p:cNvPr id="9" name="Image 8" descr="Une image contenant texte, stationnaire, enveloppe, carte de visite&#10;&#10;Description générée automatiquement">
            <a:extLst>
              <a:ext uri="{FF2B5EF4-FFF2-40B4-BE49-F238E27FC236}">
                <a16:creationId xmlns:a16="http://schemas.microsoft.com/office/drawing/2014/main" id="{CAA62FE5-BDF5-744E-88EF-2EACB1BAB8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811" y="3465513"/>
            <a:ext cx="1653719" cy="12965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EA24C1-9B16-6C4F-BA50-EE266ADFA5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926" y="4113771"/>
            <a:ext cx="2727074" cy="2231688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524ABAD-53C0-C7D5-BEFC-588564DCD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Déterminer les critères d’évaluation</a:t>
            </a:r>
          </a:p>
        </p:txBody>
      </p:sp>
    </p:spTree>
    <p:extLst>
      <p:ext uri="{BB962C8B-B14F-4D97-AF65-F5344CB8AC3E}">
        <p14:creationId xmlns:p14="http://schemas.microsoft.com/office/powerpoint/2010/main" val="270754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E33EF4-5C0B-DF45-A4AC-536AFDF3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matrice pour définir sa stratégie d’évaluation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4ACC07-D134-854E-A180-857A7355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5663FFC9-CD77-EBAC-BC6F-BB3696FD58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  <p:pic>
        <p:nvPicPr>
          <p:cNvPr id="19" name="Espace réservé du contenu 15">
            <a:extLst>
              <a:ext uri="{FF2B5EF4-FFF2-40B4-BE49-F238E27FC236}">
                <a16:creationId xmlns:a16="http://schemas.microsoft.com/office/drawing/2014/main" id="{00D99633-330A-8863-AC2F-38B35EFBEC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1304925"/>
            <a:ext cx="6136175" cy="55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52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E33EF4-5C0B-DF45-A4AC-536AFDF3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matrice pour définir sa stratégie d’évaluation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4ACC07-D134-854E-A180-857A7355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D059FF8A-C709-BBBE-F325-55D506F0594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  <p:pic>
        <p:nvPicPr>
          <p:cNvPr id="20" name="Espace réservé du contenu 13">
            <a:extLst>
              <a:ext uri="{FF2B5EF4-FFF2-40B4-BE49-F238E27FC236}">
                <a16:creationId xmlns:a16="http://schemas.microsoft.com/office/drawing/2014/main" id="{150B784F-F54C-73F6-5E2F-38A5AFEB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1322046"/>
            <a:ext cx="6829741" cy="55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55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81CAC9-1B0C-B547-994D-F34025BF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Réduire la subjectivité des évaluations avec une grille </a:t>
            </a:r>
            <a:r>
              <a:rPr lang="fr-FR" dirty="0" err="1"/>
              <a:t>critériée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D24A7E7-AB43-E544-A0BE-A82413B96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75000"/>
              </a:spcBef>
              <a:buNone/>
            </a:pPr>
            <a:r>
              <a:rPr lang="fr-FR" b="1" dirty="0">
                <a:ea typeface="ヒラギノ角ゴ Pro W3" charset="0"/>
                <a:cs typeface="ヒラギノ角ゴ Pro W3" charset="0"/>
              </a:rPr>
              <a:t>Les indicateurs de performance</a:t>
            </a:r>
          </a:p>
          <a:p>
            <a:pPr lvl="1">
              <a:spcBef>
                <a:spcPct val="75000"/>
              </a:spcBef>
              <a:buFont typeface="Times" charset="0"/>
              <a:buChar char="•"/>
            </a:pPr>
            <a:r>
              <a:rPr lang="fr-FR" dirty="0">
                <a:ea typeface="ヒラギノ角ゴ Pro W3" charset="0"/>
                <a:cs typeface="ヒラギノ角ゴ Pro W3" charset="0"/>
              </a:rPr>
              <a:t>Clarifient les performances possibles</a:t>
            </a:r>
          </a:p>
          <a:p>
            <a:pPr lvl="1">
              <a:spcBef>
                <a:spcPct val="75000"/>
              </a:spcBef>
              <a:buFont typeface="Times" charset="0"/>
              <a:buChar char="•"/>
            </a:pPr>
            <a:r>
              <a:rPr lang="fr-FR" dirty="0">
                <a:ea typeface="ヒラギノ角ゴ Pro W3" charset="0"/>
                <a:cs typeface="ヒラギノ角ゴ Pro W3" charset="0"/>
              </a:rPr>
              <a:t>Sont directement reliés à des niveaux distincts de compétence</a:t>
            </a:r>
          </a:p>
          <a:p>
            <a:pPr lvl="1">
              <a:spcBef>
                <a:spcPct val="75000"/>
              </a:spcBef>
              <a:buFont typeface="Times" charset="0"/>
              <a:buChar char="•"/>
            </a:pPr>
            <a:r>
              <a:rPr lang="fr-FR" dirty="0">
                <a:ea typeface="ヒラギノ角ゴ Pro W3" charset="0"/>
                <a:cs typeface="ヒラギノ角ゴ Pro W3" charset="0"/>
              </a:rPr>
              <a:t>Fournissent une description relativement détaillée du niveau d’</a:t>
            </a:r>
            <a:r>
              <a:rPr lang="fr-FR" altLang="ja-JP" dirty="0">
                <a:ea typeface="ヒラギノ角ゴ Pro W3" charset="0"/>
                <a:cs typeface="ヒラギノ角ゴ Pro W3" charset="0"/>
              </a:rPr>
              <a:t>apprentissage</a:t>
            </a:r>
          </a:p>
          <a:p>
            <a:pPr lvl="1">
              <a:spcBef>
                <a:spcPct val="75000"/>
              </a:spcBef>
              <a:buFont typeface="Times" charset="0"/>
              <a:buChar char="•"/>
            </a:pPr>
            <a:r>
              <a:rPr lang="fr-FR" altLang="ja-JP" dirty="0">
                <a:ea typeface="ヒラギノ角ゴ Pro W3" charset="0"/>
                <a:cs typeface="ヒラギノ角ゴ Pro W3" charset="0"/>
              </a:rPr>
              <a:t>Peuvent comprendre plusieurs niveaux</a:t>
            </a:r>
          </a:p>
          <a:p>
            <a:pPr lvl="1">
              <a:spcBef>
                <a:spcPct val="75000"/>
              </a:spcBef>
              <a:buFont typeface="Times" charset="0"/>
              <a:buChar char="•"/>
            </a:pPr>
            <a:r>
              <a:rPr lang="fr-FR" altLang="ja-JP" dirty="0">
                <a:ea typeface="ヒラギノ角ゴ Pro W3" charset="0"/>
                <a:cs typeface="ヒラギノ角ゴ Pro W3" charset="0"/>
              </a:rPr>
              <a:t>Peuvent être quantitativement ou qualitativement différents</a:t>
            </a:r>
            <a:endParaRPr lang="fr-FR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0F85E7D-2F69-9146-AF64-24EDD9F1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C00A603-438D-6A4D-921A-A1BEFFF388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695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35F06-DE1B-AD4A-A51F-B9E3E8AEE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Réduire la subjectivité des évaluations avec une grille </a:t>
            </a:r>
            <a:r>
              <a:rPr lang="fr-FR" dirty="0" err="1"/>
              <a:t>critériée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27CF8CC-61F1-BF4A-86D9-3684F1C3E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38" y="2422358"/>
            <a:ext cx="11079162" cy="2948322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E1A9C6-2D98-3C45-A6A3-6FB0A07E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559F828-B9CF-054D-893A-90067736811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</p:spTree>
    <p:extLst>
      <p:ext uri="{BB962C8B-B14F-4D97-AF65-F5344CB8AC3E}">
        <p14:creationId xmlns:p14="http://schemas.microsoft.com/office/powerpoint/2010/main" val="352491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A0A51567-E9C3-E240-9685-E9A207064C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99F302-DE5B-1E47-B24B-A751964528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4163" y="6432550"/>
            <a:ext cx="477837" cy="365125"/>
          </a:xfrm>
        </p:spPr>
        <p:txBody>
          <a:bodyPr/>
          <a:lstStyle/>
          <a:p>
            <a:fld id="{60C503EB-3F13-B74B-8D8C-3D7E75E66F36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6EA0003-2854-0A93-32D2-D558A28B39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700" y="0"/>
            <a:ext cx="9090391" cy="679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38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Titre 3">
            <a:extLst>
              <a:ext uri="{FF2B5EF4-FFF2-40B4-BE49-F238E27FC236}">
                <a16:creationId xmlns:a16="http://schemas.microsoft.com/office/drawing/2014/main" id="{07E75F53-A8C4-CB4D-AA7D-7AF2E431B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4. Fournir un retour sur l’apprentissage des </a:t>
            </a:r>
            <a:r>
              <a:rPr lang="fr-FR" dirty="0" err="1"/>
              <a:t>étudiant·e·s</a:t>
            </a:r>
            <a:endParaRPr lang="fr-FR" alt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2296346-8172-651C-1255-FAF16A1D1CC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  <p:pic>
        <p:nvPicPr>
          <p:cNvPr id="8" name="Espace réservé du contenu 4" descr="Une image contenant texte, diagramme, croquis, conception&#10;&#10;Description générée automatiquement">
            <a:extLst>
              <a:ext uri="{FF2B5EF4-FFF2-40B4-BE49-F238E27FC236}">
                <a16:creationId xmlns:a16="http://schemas.microsoft.com/office/drawing/2014/main" id="{F84EFF38-32D6-A2D3-D5ED-B57E097B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380" y="1557338"/>
            <a:ext cx="9447240" cy="42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42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9753D5B-D122-1E42-8C86-4FCB8E92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3EB-3F13-B74B-8D8C-3D7E75E66F36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DAA0C3B-ED3C-C549-B850-EED2D6842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4. Fournir un retour sur l’apprentissage des </a:t>
            </a:r>
            <a:r>
              <a:rPr lang="fr-FR" dirty="0" err="1"/>
              <a:t>étudiant·e·s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13EF2B3-6827-F739-67C1-E90E54525C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  <p:pic>
        <p:nvPicPr>
          <p:cNvPr id="16" name="Espace réservé du contenu 4" descr="Une image contenant texte, dessin humoristique, conception, illustration&#10;&#10;Description générée automatiquement">
            <a:extLst>
              <a:ext uri="{FF2B5EF4-FFF2-40B4-BE49-F238E27FC236}">
                <a16:creationId xmlns:a16="http://schemas.microsoft.com/office/drawing/2014/main" id="{CEB032EF-6F83-310D-FBDC-FB46332647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620" y="1557338"/>
            <a:ext cx="7956759" cy="47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59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" y="151404"/>
            <a:ext cx="11079480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0" dirty="0">
                <a:solidFill>
                  <a:srgbClr val="000000"/>
                </a:solidFill>
              </a:rPr>
              <a:t>Donner </a:t>
            </a:r>
            <a:r>
              <a:rPr sz="4400" spc="-165" dirty="0">
                <a:solidFill>
                  <a:srgbClr val="000000"/>
                </a:solidFill>
              </a:rPr>
              <a:t>du </a:t>
            </a:r>
            <a:r>
              <a:rPr sz="4400" spc="-240" dirty="0">
                <a:solidFill>
                  <a:srgbClr val="000000"/>
                </a:solidFill>
              </a:rPr>
              <a:t>feedback</a:t>
            </a:r>
            <a:r>
              <a:rPr sz="4400" spc="-350" dirty="0">
                <a:solidFill>
                  <a:srgbClr val="000000"/>
                </a:solidFill>
              </a:rPr>
              <a:t> </a:t>
            </a:r>
            <a:r>
              <a:rPr sz="4400" spc="-55" dirty="0" err="1">
                <a:solidFill>
                  <a:srgbClr val="000000"/>
                </a:solidFill>
              </a:rPr>
              <a:t>formatif</a:t>
            </a:r>
            <a:br>
              <a:rPr lang="fr-CH" sz="4400" spc="-55" dirty="0">
                <a:solidFill>
                  <a:srgbClr val="000000"/>
                </a:solidFill>
              </a:rPr>
            </a:br>
            <a:r>
              <a:rPr lang="fr-CH" sz="2400" spc="-160" dirty="0">
                <a:cs typeface="Arial"/>
              </a:rPr>
              <a:t>7 </a:t>
            </a:r>
            <a:r>
              <a:rPr lang="fr-CH" sz="2400" spc="-260" dirty="0">
                <a:cs typeface="Arial"/>
              </a:rPr>
              <a:t>pistes</a:t>
            </a:r>
            <a:r>
              <a:rPr lang="fr-CH" sz="2400" spc="-180" dirty="0">
                <a:cs typeface="Arial"/>
              </a:rPr>
              <a:t> </a:t>
            </a:r>
            <a:r>
              <a:rPr lang="fr-CH" sz="2400" spc="-215" dirty="0">
                <a:cs typeface="Arial"/>
              </a:rPr>
              <a:t>d’action</a:t>
            </a:r>
            <a:endParaRPr sz="44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2E4FF6E-9E35-FE43-8710-227F6B465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7820" indent="-325755">
              <a:lnSpc>
                <a:spcPct val="100000"/>
              </a:lnSpc>
              <a:spcBef>
                <a:spcPts val="2845"/>
              </a:spcBef>
              <a:buSzPct val="92857"/>
              <a:buAutoNum type="arabicPeriod"/>
              <a:tabLst>
                <a:tab pos="338455" algn="l"/>
              </a:tabLst>
            </a:pPr>
            <a:r>
              <a:rPr lang="fr-CH" dirty="0">
                <a:cs typeface="Arial"/>
              </a:rPr>
              <a:t>Clarifier la performance attendue</a:t>
            </a:r>
          </a:p>
          <a:p>
            <a:pPr marL="365125" indent="-35242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365125" algn="l"/>
              </a:tabLst>
            </a:pPr>
            <a:r>
              <a:rPr lang="fr-CH" dirty="0">
                <a:cs typeface="Arial"/>
              </a:rPr>
              <a:t>Réduire l’écart entre la performance actuelle et attendue</a:t>
            </a:r>
          </a:p>
          <a:p>
            <a:pPr marL="365125" indent="-352425">
              <a:lnSpc>
                <a:spcPct val="100000"/>
              </a:lnSpc>
              <a:spcBef>
                <a:spcPts val="965"/>
              </a:spcBef>
              <a:buAutoNum type="arabicPeriod"/>
              <a:tabLst>
                <a:tab pos="365125" algn="l"/>
              </a:tabLst>
            </a:pPr>
            <a:r>
              <a:rPr lang="fr-CH" dirty="0">
                <a:cs typeface="Arial"/>
              </a:rPr>
              <a:t>Délivrer une information de qualité</a:t>
            </a:r>
          </a:p>
          <a:p>
            <a:pPr marL="365125" indent="-35242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365125" algn="l"/>
              </a:tabLst>
            </a:pPr>
            <a:r>
              <a:rPr lang="fr-CH" dirty="0">
                <a:cs typeface="Arial"/>
              </a:rPr>
              <a:t>Soutenir la motivation</a:t>
            </a:r>
          </a:p>
          <a:p>
            <a:pPr marL="365125" indent="-35242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365125" algn="l"/>
              </a:tabLst>
            </a:pPr>
            <a:r>
              <a:rPr lang="fr-CH" dirty="0">
                <a:cs typeface="Arial"/>
              </a:rPr>
              <a:t>Le feedback comme un dialogue</a:t>
            </a:r>
          </a:p>
          <a:p>
            <a:pPr marL="365125" indent="-35242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365125" algn="l"/>
              </a:tabLst>
            </a:pPr>
            <a:r>
              <a:rPr lang="fr-CH" dirty="0">
                <a:cs typeface="Arial"/>
              </a:rPr>
              <a:t>Faciliter l’auto-évaluation des </a:t>
            </a:r>
            <a:r>
              <a:rPr lang="fr-CH" dirty="0" err="1">
                <a:cs typeface="Arial"/>
              </a:rPr>
              <a:t>étudiant·e·s</a:t>
            </a:r>
            <a:endParaRPr lang="fr-CH" dirty="0">
              <a:cs typeface="Arial"/>
            </a:endParaRPr>
          </a:p>
          <a:p>
            <a:pPr marL="365125" indent="-35242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365125" algn="l"/>
              </a:tabLst>
            </a:pPr>
            <a:r>
              <a:rPr lang="fr-CH" dirty="0">
                <a:cs typeface="Arial"/>
              </a:rPr>
              <a:t>Réguler l’enseignement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A5333E-2CC3-EBF9-729C-1859E0CF5CC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CH" sz="1400" dirty="0">
                <a:cs typeface="Arial"/>
              </a:rPr>
              <a:t>Nicol &amp; Macfarlane-Dick (2006)</a:t>
            </a:r>
          </a:p>
        </p:txBody>
      </p:sp>
    </p:spTree>
    <p:extLst>
      <p:ext uri="{BB962C8B-B14F-4D97-AF65-F5344CB8AC3E}">
        <p14:creationId xmlns:p14="http://schemas.microsoft.com/office/powerpoint/2010/main" val="287138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ABFB98-7C0F-144A-9F0D-4AC2D53BD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Evaluer n’est pas noter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BC842A-DD52-97B6-FB59-076CF927FF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http://mclcm.free.fr/CONTRIBUTIONS/VRS-392_Justens-Romainville.pdf</a:t>
            </a:r>
            <a:r>
              <a:rPr lang="fr-FR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DE3830-8357-7C4F-A462-0E077021A876}"/>
              </a:ext>
            </a:extLst>
          </p:cNvPr>
          <p:cNvSpPr/>
          <p:nvPr/>
        </p:nvSpPr>
        <p:spPr>
          <a:xfrm>
            <a:off x="5348615" y="1601312"/>
            <a:ext cx="63757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dirty="0">
                <a:latin typeface="Luciole" panose="020B0500020200000003" pitchFamily="34" charset="0"/>
              </a:rPr>
              <a:t>« Évaluer quelque chose, ce n’est pas seulement mesurer, cela commence par définir et expliciter ce dont on parle, en le situant précisément dans son contexte et dans ses objectifs.» </a:t>
            </a:r>
            <a:r>
              <a:rPr lang="fr-CH" sz="3200" dirty="0">
                <a:latin typeface="Luciole" panose="020B0500020200000003" pitchFamily="34" charset="0"/>
                <a:hlinkClick r:id="rId2"/>
              </a:rPr>
              <a:t>Romainville (2013)</a:t>
            </a:r>
            <a:endParaRPr lang="fr-FR" sz="3200" dirty="0">
              <a:latin typeface="Luciole" panose="020B0500020200000003" pitchFamily="34" charset="0"/>
            </a:endParaRPr>
          </a:p>
        </p:txBody>
      </p:sp>
      <p:pic>
        <p:nvPicPr>
          <p:cNvPr id="15" name="Espace réservé du contenu 9">
            <a:extLst>
              <a:ext uri="{FF2B5EF4-FFF2-40B4-BE49-F238E27FC236}">
                <a16:creationId xmlns:a16="http://schemas.microsoft.com/office/drawing/2014/main" id="{40252166-8163-864C-A039-1C1C692154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96" y="1601312"/>
            <a:ext cx="3443008" cy="487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579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" y="150762"/>
            <a:ext cx="11079480" cy="106054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fr-CH" sz="4400" spc="-200" dirty="0">
                <a:solidFill>
                  <a:srgbClr val="000000"/>
                </a:solidFill>
              </a:rPr>
              <a:t>Donner </a:t>
            </a:r>
            <a:r>
              <a:rPr lang="fr-CH" sz="4400" spc="-165" dirty="0">
                <a:solidFill>
                  <a:srgbClr val="000000"/>
                </a:solidFill>
              </a:rPr>
              <a:t>du </a:t>
            </a:r>
            <a:r>
              <a:rPr lang="fr-CH" sz="4400" spc="-240" dirty="0">
                <a:solidFill>
                  <a:srgbClr val="000000"/>
                </a:solidFill>
              </a:rPr>
              <a:t>feedback</a:t>
            </a:r>
            <a:r>
              <a:rPr lang="fr-CH" sz="4400" spc="-350" dirty="0">
                <a:solidFill>
                  <a:srgbClr val="000000"/>
                </a:solidFill>
              </a:rPr>
              <a:t> </a:t>
            </a:r>
            <a:r>
              <a:rPr lang="fr-CH" sz="4400" spc="-55" dirty="0">
                <a:solidFill>
                  <a:srgbClr val="000000"/>
                </a:solidFill>
              </a:rPr>
              <a:t>formatif </a:t>
            </a:r>
            <a:br>
              <a:rPr lang="fr-CH" spc="-55" dirty="0">
                <a:solidFill>
                  <a:srgbClr val="000000"/>
                </a:solidFill>
              </a:rPr>
            </a:br>
            <a:r>
              <a:rPr sz="2400" spc="-140" dirty="0"/>
              <a:t>1. </a:t>
            </a:r>
            <a:r>
              <a:rPr sz="2400" spc="-110" dirty="0"/>
              <a:t>Clarifier </a:t>
            </a:r>
            <a:r>
              <a:rPr sz="2400" spc="-155" dirty="0"/>
              <a:t>la </a:t>
            </a:r>
            <a:r>
              <a:rPr sz="2400" spc="-120" dirty="0"/>
              <a:t>performance</a:t>
            </a:r>
            <a:r>
              <a:rPr sz="2400" spc="-345" dirty="0"/>
              <a:t> </a:t>
            </a:r>
            <a:r>
              <a:rPr sz="2400" spc="-95" dirty="0"/>
              <a:t>attendue</a:t>
            </a:r>
            <a:endParaRPr spc="-95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18A4EA-24E7-4844-A77E-32180C2A1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sz="3000" dirty="0">
                <a:cs typeface="Arial"/>
              </a:rPr>
              <a:t>Présenter les critères d’évaluation aux </a:t>
            </a:r>
            <a:r>
              <a:rPr lang="fr-CH" sz="3000" dirty="0" err="1">
                <a:cs typeface="Arial"/>
              </a:rPr>
              <a:t>étudiant·e·s</a:t>
            </a:r>
            <a:endParaRPr lang="fr-CH" sz="3000" dirty="0">
              <a:cs typeface="Arial"/>
            </a:endParaRPr>
          </a:p>
          <a:p>
            <a:pPr marL="698500" lvl="1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sz="2600" dirty="0">
                <a:cs typeface="Arial"/>
              </a:rPr>
              <a:t>Communiquer les critères d’évaluation</a:t>
            </a:r>
          </a:p>
          <a:p>
            <a:pPr marL="698500" lvl="1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sz="2600" dirty="0">
                <a:cs typeface="Arial"/>
              </a:rPr>
              <a:t>Séance de questions-réponses sur ces critères</a:t>
            </a:r>
          </a:p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fr-CH" sz="3000" dirty="0"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sz="3000" dirty="0">
                <a:cs typeface="Arial"/>
              </a:rPr>
              <a:t>Aider les </a:t>
            </a:r>
            <a:r>
              <a:rPr lang="fr-CH" sz="3000" dirty="0" err="1">
                <a:cs typeface="Arial"/>
              </a:rPr>
              <a:t>étudiant·e·s</a:t>
            </a:r>
            <a:r>
              <a:rPr lang="fr-CH" sz="3000" dirty="0">
                <a:cs typeface="Arial"/>
              </a:rPr>
              <a:t> à s’approprier les critères</a:t>
            </a:r>
          </a:p>
          <a:p>
            <a:pPr marL="698500" lvl="1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sz="2600" dirty="0">
                <a:cs typeface="Arial"/>
              </a:rPr>
              <a:t>Évaluation par les pairs en utilisant ces critères</a:t>
            </a:r>
          </a:p>
          <a:p>
            <a:pPr marL="698500" lvl="1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sz="2600" dirty="0">
                <a:cs typeface="Arial"/>
              </a:rPr>
              <a:t>Travail collaboratif sur d’anciens travaux</a:t>
            </a:r>
          </a:p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fr-CH" sz="2800" dirty="0">
              <a:cs typeface="Arial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38728-53DA-5C89-FDCD-82E1DC9EC37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CH" sz="1400" spc="-30" dirty="0">
                <a:cs typeface="Arial"/>
              </a:rPr>
              <a:t>D’après Lambert, </a:t>
            </a:r>
            <a:r>
              <a:rPr lang="fr-CH" sz="1400" spc="-30" dirty="0" err="1">
                <a:cs typeface="Arial"/>
              </a:rPr>
              <a:t>Rossier</a:t>
            </a:r>
            <a:r>
              <a:rPr lang="fr-CH" sz="1400" spc="-30" dirty="0">
                <a:cs typeface="Arial"/>
              </a:rPr>
              <a:t>, </a:t>
            </a:r>
            <a:r>
              <a:rPr lang="fr-CH" sz="1400" spc="-30" dirty="0" err="1">
                <a:cs typeface="Arial"/>
              </a:rPr>
              <a:t>Daele</a:t>
            </a:r>
            <a:r>
              <a:rPr lang="fr-CH" sz="1400" spc="-30" dirty="0">
                <a:cs typeface="Arial"/>
              </a:rPr>
              <a:t> &amp; </a:t>
            </a:r>
            <a:r>
              <a:rPr lang="fr-CH" sz="1400" spc="-30" dirty="0" err="1">
                <a:cs typeface="Arial"/>
              </a:rPr>
              <a:t>Lenzo</a:t>
            </a:r>
            <a:r>
              <a:rPr lang="fr-CH" sz="1400" spc="-30" dirty="0">
                <a:cs typeface="Arial"/>
              </a:rPr>
              <a:t> (2009)</a:t>
            </a:r>
            <a:endParaRPr lang="fr-CH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174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" y="116138"/>
            <a:ext cx="11079480" cy="1129796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650"/>
              </a:spcBef>
            </a:pPr>
            <a:r>
              <a:rPr lang="fr-CH" sz="4400" spc="-200" dirty="0">
                <a:solidFill>
                  <a:srgbClr val="000000"/>
                </a:solidFill>
              </a:rPr>
              <a:t>Donner </a:t>
            </a:r>
            <a:r>
              <a:rPr lang="fr-CH" sz="4400" spc="-165" dirty="0">
                <a:solidFill>
                  <a:srgbClr val="000000"/>
                </a:solidFill>
              </a:rPr>
              <a:t>du </a:t>
            </a:r>
            <a:r>
              <a:rPr lang="fr-CH" sz="4400" spc="-240" dirty="0">
                <a:solidFill>
                  <a:srgbClr val="000000"/>
                </a:solidFill>
              </a:rPr>
              <a:t>feedback</a:t>
            </a:r>
            <a:r>
              <a:rPr lang="fr-CH" sz="4400" spc="-350" dirty="0">
                <a:solidFill>
                  <a:srgbClr val="000000"/>
                </a:solidFill>
              </a:rPr>
              <a:t> </a:t>
            </a:r>
            <a:r>
              <a:rPr lang="fr-CH" sz="4400" spc="-55" dirty="0">
                <a:solidFill>
                  <a:srgbClr val="000000"/>
                </a:solidFill>
              </a:rPr>
              <a:t>formatif</a:t>
            </a:r>
            <a:br>
              <a:rPr lang="fr-CH" spc="-140" dirty="0"/>
            </a:br>
            <a:r>
              <a:rPr sz="2400" spc="-140" dirty="0"/>
              <a:t>2. </a:t>
            </a:r>
            <a:r>
              <a:rPr sz="2400" spc="-210" dirty="0"/>
              <a:t>Réduire </a:t>
            </a:r>
            <a:r>
              <a:rPr sz="2400" spc="-55" dirty="0"/>
              <a:t>l’écart </a:t>
            </a:r>
            <a:r>
              <a:rPr sz="2400" spc="-65" dirty="0"/>
              <a:t>entre </a:t>
            </a:r>
            <a:r>
              <a:rPr sz="2400" spc="-155" dirty="0"/>
              <a:t>la</a:t>
            </a:r>
            <a:r>
              <a:rPr sz="2400" spc="-555" dirty="0"/>
              <a:t> </a:t>
            </a:r>
            <a:r>
              <a:rPr sz="2400" spc="-114" dirty="0"/>
              <a:t>performance  </a:t>
            </a:r>
            <a:r>
              <a:rPr sz="2400" spc="-110" dirty="0"/>
              <a:t>actuelle </a:t>
            </a:r>
            <a:r>
              <a:rPr sz="2400" spc="5" dirty="0"/>
              <a:t>et</a:t>
            </a:r>
            <a:r>
              <a:rPr sz="2400" spc="-280" dirty="0"/>
              <a:t> </a:t>
            </a:r>
            <a:r>
              <a:rPr sz="2400" spc="-95" dirty="0"/>
              <a:t>attendue</a:t>
            </a:r>
            <a:endParaRPr spc="-95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242AB7-FD59-7D46-B8A6-1A43CD08C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41300" marR="5080">
              <a:lnSpc>
                <a:spcPct val="90300"/>
              </a:lnSpc>
              <a:spcBef>
                <a:spcPts val="450"/>
              </a:spcBef>
              <a:tabLst>
                <a:tab pos="241300" algn="l"/>
              </a:tabLst>
            </a:pPr>
            <a:r>
              <a:rPr lang="fr-CH" dirty="0">
                <a:cs typeface="Arial"/>
              </a:rPr>
              <a:t>Offrir la possibilité aux </a:t>
            </a:r>
            <a:r>
              <a:rPr lang="fr-CH" dirty="0" err="1">
                <a:cs typeface="Arial"/>
              </a:rPr>
              <a:t>étudiant·e·s</a:t>
            </a:r>
            <a:r>
              <a:rPr lang="fr-CH" dirty="0">
                <a:cs typeface="Arial"/>
              </a:rPr>
              <a:t> de rendre une version corrigée du travail demandé après un 1</a:t>
            </a:r>
            <a:r>
              <a:rPr lang="fr-CH" baseline="30000" dirty="0">
                <a:cs typeface="Arial"/>
              </a:rPr>
              <a:t>er</a:t>
            </a:r>
            <a:r>
              <a:rPr lang="fr-CH" dirty="0">
                <a:cs typeface="Arial"/>
              </a:rPr>
              <a:t> feedback</a:t>
            </a:r>
          </a:p>
          <a:p>
            <a:pPr marL="241300" marR="5080">
              <a:lnSpc>
                <a:spcPct val="90300"/>
              </a:lnSpc>
              <a:spcBef>
                <a:spcPts val="450"/>
              </a:spcBef>
              <a:tabLst>
                <a:tab pos="241300" algn="l"/>
              </a:tabLst>
            </a:pPr>
            <a:r>
              <a:rPr lang="fr-CH" dirty="0">
                <a:cs typeface="Arial"/>
              </a:rPr>
              <a:t>Diviser le processus de travail en plusieurs étapes (plan, bibliographie, version intermédiaire, etc.)</a:t>
            </a:r>
          </a:p>
          <a:p>
            <a:pPr marL="241300" marR="5080">
              <a:lnSpc>
                <a:spcPct val="90300"/>
              </a:lnSpc>
              <a:spcBef>
                <a:spcPts val="450"/>
              </a:spcBef>
              <a:tabLst>
                <a:tab pos="241300" algn="l"/>
              </a:tabLst>
            </a:pPr>
            <a:r>
              <a:rPr lang="fr-CH" dirty="0">
                <a:cs typeface="Arial"/>
              </a:rPr>
              <a:t>Proposer un «examen blanc» suivi d’un feedback</a:t>
            </a:r>
          </a:p>
          <a:p>
            <a:pPr marL="241300" marR="5080">
              <a:lnSpc>
                <a:spcPct val="90300"/>
              </a:lnSpc>
              <a:spcBef>
                <a:spcPts val="450"/>
              </a:spcBef>
              <a:tabLst>
                <a:tab pos="241300" algn="l"/>
              </a:tabLst>
            </a:pPr>
            <a:r>
              <a:rPr lang="fr-CH" dirty="0">
                <a:cs typeface="Arial"/>
              </a:rPr>
              <a:t>Proposer des stratégies pour améliorer un travail à partir d’erreurs courantes (structuration d’un rapport, normes bibliographiques, rédaction d’une problématique, etc.) &gt; </a:t>
            </a:r>
            <a:r>
              <a:rPr lang="fr-CH" dirty="0" err="1">
                <a:cs typeface="Arial"/>
              </a:rPr>
              <a:t>auto-régulation</a:t>
            </a:r>
            <a:endParaRPr lang="fr-CH" dirty="0">
              <a:cs typeface="Arial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4970ED-A91D-3BF8-FF46-27512664B9B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CH" sz="1400" spc="-30" dirty="0">
                <a:cs typeface="Arial"/>
              </a:rPr>
              <a:t>D’après Lambert, </a:t>
            </a:r>
            <a:r>
              <a:rPr lang="fr-CH" sz="1400" spc="-30" dirty="0" err="1">
                <a:cs typeface="Arial"/>
              </a:rPr>
              <a:t>Rossier</a:t>
            </a:r>
            <a:r>
              <a:rPr lang="fr-CH" sz="1400" spc="-30" dirty="0">
                <a:cs typeface="Arial"/>
              </a:rPr>
              <a:t>, </a:t>
            </a:r>
            <a:r>
              <a:rPr lang="fr-CH" sz="1400" spc="-30" dirty="0" err="1">
                <a:cs typeface="Arial"/>
              </a:rPr>
              <a:t>Daele</a:t>
            </a:r>
            <a:r>
              <a:rPr lang="fr-CH" sz="1400" spc="-30" dirty="0">
                <a:cs typeface="Arial"/>
              </a:rPr>
              <a:t> &amp; </a:t>
            </a:r>
            <a:r>
              <a:rPr lang="fr-CH" sz="1400" spc="-30" dirty="0" err="1">
                <a:cs typeface="Arial"/>
              </a:rPr>
              <a:t>Lenzo</a:t>
            </a:r>
            <a:r>
              <a:rPr lang="fr-CH" sz="1400" spc="-30" dirty="0">
                <a:cs typeface="Arial"/>
              </a:rPr>
              <a:t> (2009)</a:t>
            </a:r>
            <a:endParaRPr lang="fr-CH" sz="1400" dirty="0">
              <a:cs typeface="Arial"/>
            </a:endParaRPr>
          </a:p>
        </p:txBody>
      </p:sp>
      <p:pic>
        <p:nvPicPr>
          <p:cNvPr id="6" name="Image 5" descr="Une image contenant texte, Police, ligne, diagramme&#10;&#10;Description générée automatiquement">
            <a:extLst>
              <a:ext uri="{FF2B5EF4-FFF2-40B4-BE49-F238E27FC236}">
                <a16:creationId xmlns:a16="http://schemas.microsoft.com/office/drawing/2014/main" id="{159A69E5-F01B-D207-D099-770C9CD1A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35" y="4642317"/>
            <a:ext cx="4055675" cy="215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2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" y="150762"/>
            <a:ext cx="11079480" cy="106054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fr-CH" sz="4400" spc="-200" dirty="0">
                <a:solidFill>
                  <a:srgbClr val="000000"/>
                </a:solidFill>
              </a:rPr>
              <a:t>Donner </a:t>
            </a:r>
            <a:r>
              <a:rPr lang="fr-CH" sz="4400" spc="-165" dirty="0">
                <a:solidFill>
                  <a:srgbClr val="000000"/>
                </a:solidFill>
              </a:rPr>
              <a:t>du </a:t>
            </a:r>
            <a:r>
              <a:rPr lang="fr-CH" sz="4400" spc="-240" dirty="0">
                <a:solidFill>
                  <a:srgbClr val="000000"/>
                </a:solidFill>
              </a:rPr>
              <a:t>feedback</a:t>
            </a:r>
            <a:r>
              <a:rPr lang="fr-CH" sz="4400" spc="-350" dirty="0">
                <a:solidFill>
                  <a:srgbClr val="000000"/>
                </a:solidFill>
              </a:rPr>
              <a:t> </a:t>
            </a:r>
            <a:r>
              <a:rPr lang="fr-CH" sz="4400" spc="-55" dirty="0">
                <a:solidFill>
                  <a:srgbClr val="000000"/>
                </a:solidFill>
              </a:rPr>
              <a:t>formatif</a:t>
            </a:r>
            <a:br>
              <a:rPr lang="fr-CH" spc="-140" dirty="0"/>
            </a:br>
            <a:r>
              <a:rPr sz="2400" spc="-140" dirty="0"/>
              <a:t>3. </a:t>
            </a:r>
            <a:r>
              <a:rPr sz="2400" spc="-120" dirty="0"/>
              <a:t>Délivrer </a:t>
            </a:r>
            <a:r>
              <a:rPr sz="2400" spc="-150" dirty="0"/>
              <a:t>une </a:t>
            </a:r>
            <a:r>
              <a:rPr sz="2400" spc="-50" dirty="0"/>
              <a:t>information </a:t>
            </a:r>
            <a:r>
              <a:rPr sz="2400" spc="-165" dirty="0"/>
              <a:t>de</a:t>
            </a:r>
            <a:r>
              <a:rPr sz="2400" spc="-550" dirty="0"/>
              <a:t> </a:t>
            </a:r>
            <a:r>
              <a:rPr sz="2400" spc="-75" dirty="0"/>
              <a:t>qualité</a:t>
            </a:r>
            <a:endParaRPr spc="-75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80DE52-AD9F-0E42-8F41-F3777C886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9900" indent="-457200">
              <a:lnSpc>
                <a:spcPct val="100000"/>
              </a:lnSpc>
              <a:spcBef>
                <a:spcPts val="200"/>
              </a:spcBef>
              <a:tabLst>
                <a:tab pos="698500" algn="l"/>
              </a:tabLst>
            </a:pPr>
            <a:r>
              <a:rPr lang="fr-CH" sz="3200" dirty="0">
                <a:cs typeface="Calibri" panose="020F0502020204030204" pitchFamily="34" charset="0"/>
              </a:rPr>
              <a:t>Relié aux critères d’évaluation</a:t>
            </a:r>
          </a:p>
          <a:p>
            <a:pPr marL="469900" indent="-457200">
              <a:lnSpc>
                <a:spcPct val="100000"/>
              </a:lnSpc>
              <a:spcBef>
                <a:spcPts val="200"/>
              </a:spcBef>
              <a:tabLst>
                <a:tab pos="698500" algn="l"/>
              </a:tabLst>
            </a:pPr>
            <a:r>
              <a:rPr lang="fr-CH" sz="3200" dirty="0">
                <a:cs typeface="Calibri" panose="020F0502020204030204" pitchFamily="34" charset="0"/>
              </a:rPr>
              <a:t>Délivrer un feedback rapidement</a:t>
            </a:r>
          </a:p>
          <a:p>
            <a:pPr marL="469900" indent="-457200">
              <a:lnSpc>
                <a:spcPct val="100000"/>
              </a:lnSpc>
              <a:spcBef>
                <a:spcPts val="240"/>
              </a:spcBef>
              <a:tabLst>
                <a:tab pos="698500" algn="l"/>
              </a:tabLst>
            </a:pPr>
            <a:r>
              <a:rPr lang="fr-CH" sz="3200" dirty="0">
                <a:cs typeface="Calibri" panose="020F0502020204030204" pitchFamily="34" charset="0"/>
              </a:rPr>
              <a:t>Feedback en 3 parties (points forts, points faibles, pistes d’amélioration)</a:t>
            </a:r>
          </a:p>
          <a:p>
            <a:pPr marL="469900" indent="-457200">
              <a:lnSpc>
                <a:spcPct val="100000"/>
              </a:lnSpc>
              <a:spcBef>
                <a:spcPts val="240"/>
              </a:spcBef>
              <a:tabLst>
                <a:tab pos="698500" algn="l"/>
              </a:tabLst>
            </a:pPr>
            <a:r>
              <a:rPr lang="fr-CH" sz="3200" dirty="0">
                <a:cs typeface="Calibri" panose="020F0502020204030204" pitchFamily="34" charset="0"/>
              </a:rPr>
              <a:t>Formuler des commentaires concrets et spécifiques</a:t>
            </a:r>
          </a:p>
          <a:p>
            <a:pPr marL="469900" indent="-457200">
              <a:lnSpc>
                <a:spcPct val="100000"/>
              </a:lnSpc>
              <a:spcBef>
                <a:spcPts val="240"/>
              </a:spcBef>
              <a:tabLst>
                <a:tab pos="698500" algn="l"/>
              </a:tabLst>
            </a:pPr>
            <a:r>
              <a:rPr lang="fr-CH" sz="3200" dirty="0">
                <a:cs typeface="Calibri" panose="020F0502020204030204" pitchFamily="34" charset="0"/>
              </a:rPr>
              <a:t>Consacrer plus de temps à ceux/celles en difficulté</a:t>
            </a:r>
          </a:p>
          <a:p>
            <a:pPr marL="698500" lvl="1">
              <a:lnSpc>
                <a:spcPct val="100000"/>
              </a:lnSpc>
              <a:spcBef>
                <a:spcPts val="240"/>
              </a:spcBef>
              <a:buChar char="-"/>
              <a:tabLst>
                <a:tab pos="698500" algn="l"/>
              </a:tabLst>
            </a:pPr>
            <a:endParaRPr lang="fr-CH" sz="2800" dirty="0">
              <a:cs typeface="Calibri" panose="020F0502020204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CA43D2-02E3-DD85-A107-7DE239500A0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CH" sz="1400" spc="-30" dirty="0">
                <a:cs typeface="Arial"/>
              </a:rPr>
              <a:t>D’après Lambert, </a:t>
            </a:r>
            <a:r>
              <a:rPr lang="fr-CH" sz="1400" spc="-30" dirty="0" err="1">
                <a:cs typeface="Arial"/>
              </a:rPr>
              <a:t>Rossier</a:t>
            </a:r>
            <a:r>
              <a:rPr lang="fr-CH" sz="1400" spc="-30" dirty="0">
                <a:cs typeface="Arial"/>
              </a:rPr>
              <a:t>, </a:t>
            </a:r>
            <a:r>
              <a:rPr lang="fr-CH" sz="1400" spc="-30" dirty="0" err="1">
                <a:cs typeface="Arial"/>
              </a:rPr>
              <a:t>Daele</a:t>
            </a:r>
            <a:r>
              <a:rPr lang="fr-CH" sz="1400" spc="-30" dirty="0">
                <a:cs typeface="Arial"/>
              </a:rPr>
              <a:t> &amp; </a:t>
            </a:r>
            <a:r>
              <a:rPr lang="fr-CH" sz="1400" spc="-30" dirty="0" err="1">
                <a:cs typeface="Arial"/>
              </a:rPr>
              <a:t>Lenzo</a:t>
            </a:r>
            <a:r>
              <a:rPr lang="fr-CH" sz="1400" spc="-30" dirty="0">
                <a:cs typeface="Arial"/>
              </a:rPr>
              <a:t> (2009)</a:t>
            </a:r>
            <a:endParaRPr lang="fr-CH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27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" y="89208"/>
            <a:ext cx="11079480" cy="118365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fr-CH" sz="4400" spc="-200" dirty="0">
                <a:solidFill>
                  <a:srgbClr val="000000"/>
                </a:solidFill>
              </a:rPr>
              <a:t>Donner </a:t>
            </a:r>
            <a:r>
              <a:rPr lang="fr-CH" sz="4400" spc="-165" dirty="0">
                <a:solidFill>
                  <a:srgbClr val="000000"/>
                </a:solidFill>
              </a:rPr>
              <a:t>du </a:t>
            </a:r>
            <a:r>
              <a:rPr lang="fr-CH" sz="4400" spc="-240" dirty="0">
                <a:solidFill>
                  <a:srgbClr val="000000"/>
                </a:solidFill>
              </a:rPr>
              <a:t>feedback</a:t>
            </a:r>
            <a:r>
              <a:rPr lang="fr-CH" sz="4400" spc="-350" dirty="0">
                <a:solidFill>
                  <a:srgbClr val="000000"/>
                </a:solidFill>
              </a:rPr>
              <a:t> </a:t>
            </a:r>
            <a:r>
              <a:rPr lang="fr-CH" sz="4400" spc="-55" dirty="0">
                <a:solidFill>
                  <a:srgbClr val="000000"/>
                </a:solidFill>
              </a:rPr>
              <a:t>formatif</a:t>
            </a:r>
            <a:br>
              <a:rPr lang="fr-CH" spc="-140" dirty="0"/>
            </a:br>
            <a:r>
              <a:rPr sz="3200" spc="-140" dirty="0"/>
              <a:t>4. Soutenir </a:t>
            </a:r>
            <a:r>
              <a:rPr sz="3200" spc="-155" dirty="0"/>
              <a:t>la</a:t>
            </a:r>
            <a:r>
              <a:rPr sz="3200" spc="-315" dirty="0"/>
              <a:t> </a:t>
            </a:r>
            <a:r>
              <a:rPr sz="3200" spc="-55" dirty="0"/>
              <a:t>motivation</a:t>
            </a:r>
            <a:endParaRPr spc="-55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70DF13-20C4-024C-B5E4-6ED7D5D72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dirty="0">
                <a:cs typeface="Arial"/>
              </a:rPr>
              <a:t>Organiser plusieurs activités qui permettent de donner régulièrement du feedback plutôt qu’une seule activité conséquente</a:t>
            </a:r>
          </a:p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dirty="0">
                <a:cs typeface="Arial"/>
              </a:rPr>
              <a:t>Offrir la possibilité de travailler à plusieurs</a:t>
            </a:r>
          </a:p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dirty="0">
                <a:cs typeface="Arial"/>
              </a:rPr>
              <a:t>Fournir un feedback régulier et précis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FD2BDB-18A8-E86A-C80D-34F22C6178D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CH" sz="1400" spc="-30" dirty="0">
                <a:cs typeface="Arial"/>
              </a:rPr>
              <a:t>D’après Lambert, </a:t>
            </a:r>
            <a:r>
              <a:rPr lang="fr-CH" sz="1400" spc="-30" dirty="0" err="1">
                <a:cs typeface="Arial"/>
              </a:rPr>
              <a:t>Rossier</a:t>
            </a:r>
            <a:r>
              <a:rPr lang="fr-CH" sz="1400" spc="-30" dirty="0">
                <a:cs typeface="Arial"/>
              </a:rPr>
              <a:t>, </a:t>
            </a:r>
            <a:r>
              <a:rPr lang="fr-CH" sz="1400" spc="-30" dirty="0" err="1">
                <a:cs typeface="Arial"/>
              </a:rPr>
              <a:t>Daele</a:t>
            </a:r>
            <a:r>
              <a:rPr lang="fr-CH" sz="1400" spc="-30" dirty="0">
                <a:cs typeface="Arial"/>
              </a:rPr>
              <a:t> &amp; </a:t>
            </a:r>
            <a:r>
              <a:rPr lang="fr-CH" sz="1400" spc="-30" dirty="0" err="1">
                <a:cs typeface="Arial"/>
              </a:rPr>
              <a:t>Lenzo</a:t>
            </a:r>
            <a:r>
              <a:rPr lang="fr-CH" sz="1400" spc="-30" dirty="0">
                <a:cs typeface="Arial"/>
              </a:rPr>
              <a:t> (2009)</a:t>
            </a:r>
            <a:endParaRPr lang="fr-CH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967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" y="150762"/>
            <a:ext cx="11079480" cy="106054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fr-CH" sz="4400" spc="-200" dirty="0">
                <a:solidFill>
                  <a:srgbClr val="000000"/>
                </a:solidFill>
              </a:rPr>
              <a:t>Donner </a:t>
            </a:r>
            <a:r>
              <a:rPr lang="fr-CH" sz="4400" spc="-165" dirty="0">
                <a:solidFill>
                  <a:srgbClr val="000000"/>
                </a:solidFill>
              </a:rPr>
              <a:t>du </a:t>
            </a:r>
            <a:r>
              <a:rPr lang="fr-CH" sz="4400" spc="-240" dirty="0">
                <a:solidFill>
                  <a:srgbClr val="000000"/>
                </a:solidFill>
              </a:rPr>
              <a:t>feedback</a:t>
            </a:r>
            <a:r>
              <a:rPr lang="fr-CH" sz="4400" spc="-350" dirty="0">
                <a:solidFill>
                  <a:srgbClr val="000000"/>
                </a:solidFill>
              </a:rPr>
              <a:t> </a:t>
            </a:r>
            <a:r>
              <a:rPr lang="fr-CH" sz="4400" spc="-55" dirty="0">
                <a:solidFill>
                  <a:srgbClr val="000000"/>
                </a:solidFill>
              </a:rPr>
              <a:t>formatif</a:t>
            </a:r>
            <a:r>
              <a:rPr lang="fr-CH" spc="-55" dirty="0">
                <a:solidFill>
                  <a:srgbClr val="000000"/>
                </a:solidFill>
              </a:rPr>
              <a:t> </a:t>
            </a:r>
            <a:br>
              <a:rPr lang="fr-CH" spc="-55" dirty="0">
                <a:solidFill>
                  <a:srgbClr val="000000"/>
                </a:solidFill>
              </a:rPr>
            </a:br>
            <a:r>
              <a:rPr sz="2400" spc="-140" dirty="0"/>
              <a:t>5. </a:t>
            </a:r>
            <a:r>
              <a:rPr sz="2400" spc="-385" dirty="0"/>
              <a:t>Le </a:t>
            </a:r>
            <a:r>
              <a:rPr sz="2400" spc="-185" dirty="0"/>
              <a:t>feedback </a:t>
            </a:r>
            <a:r>
              <a:rPr sz="2400" spc="-170" dirty="0"/>
              <a:t>comme </a:t>
            </a:r>
            <a:r>
              <a:rPr sz="2400" spc="-110" dirty="0"/>
              <a:t>un</a:t>
            </a:r>
            <a:r>
              <a:rPr sz="2400" spc="-165" dirty="0"/>
              <a:t> </a:t>
            </a:r>
            <a:r>
              <a:rPr sz="2400" spc="-145" dirty="0"/>
              <a:t>dialogue</a:t>
            </a:r>
            <a:endParaRPr spc="-145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A63337-669D-3A4E-A20E-55126B0E4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41300">
              <a:lnSpc>
                <a:spcPts val="351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sz="3000" dirty="0">
                <a:cs typeface="Arial"/>
              </a:rPr>
              <a:t>Feedback « Pendleton » :</a:t>
            </a:r>
          </a:p>
          <a:p>
            <a:pPr marL="698500" marR="99695" lvl="1">
              <a:lnSpc>
                <a:spcPts val="2690"/>
              </a:lnSpc>
              <a:spcBef>
                <a:spcPts val="555"/>
              </a:spcBef>
              <a:buChar char="-"/>
              <a:tabLst>
                <a:tab pos="698500" algn="l"/>
              </a:tabLst>
            </a:pPr>
            <a:r>
              <a:rPr lang="fr-CH" sz="2800" dirty="0">
                <a:cs typeface="Arial"/>
              </a:rPr>
              <a:t>L’</a:t>
            </a:r>
            <a:r>
              <a:rPr lang="fr-CH" sz="2800" dirty="0" err="1">
                <a:cs typeface="Arial"/>
              </a:rPr>
              <a:t>étudiant·e</a:t>
            </a:r>
            <a:r>
              <a:rPr lang="fr-CH" sz="2800" dirty="0">
                <a:cs typeface="Arial"/>
              </a:rPr>
              <a:t> décrit les aspects positifs puis l’</a:t>
            </a:r>
            <a:r>
              <a:rPr lang="fr-CH" sz="2800" dirty="0" err="1">
                <a:cs typeface="Arial"/>
              </a:rPr>
              <a:t>enseignant·e</a:t>
            </a:r>
            <a:r>
              <a:rPr lang="fr-CH" sz="2800" dirty="0">
                <a:cs typeface="Arial"/>
              </a:rPr>
              <a:t> discute de  ces aspects</a:t>
            </a:r>
          </a:p>
          <a:p>
            <a:pPr marL="698500" marR="5080" lvl="1">
              <a:lnSpc>
                <a:spcPts val="2710"/>
              </a:lnSpc>
              <a:spcBef>
                <a:spcPts val="484"/>
              </a:spcBef>
              <a:buChar char="-"/>
              <a:tabLst>
                <a:tab pos="698500" algn="l"/>
              </a:tabLst>
            </a:pPr>
            <a:r>
              <a:rPr lang="fr-CH" sz="2800" dirty="0">
                <a:cs typeface="Arial"/>
              </a:rPr>
              <a:t>L’</a:t>
            </a:r>
            <a:r>
              <a:rPr lang="fr-CH" sz="2800" dirty="0" err="1">
                <a:cs typeface="Arial"/>
              </a:rPr>
              <a:t>étudiant·e</a:t>
            </a:r>
            <a:r>
              <a:rPr lang="fr-CH" sz="2800" dirty="0">
                <a:cs typeface="Arial"/>
              </a:rPr>
              <a:t> décrit les aspects négatifs puis l’</a:t>
            </a:r>
            <a:r>
              <a:rPr lang="fr-CH" sz="2800" dirty="0" err="1">
                <a:cs typeface="Arial"/>
              </a:rPr>
              <a:t>enseignant·e</a:t>
            </a:r>
            <a:r>
              <a:rPr lang="fr-CH" sz="2800" dirty="0">
                <a:cs typeface="Arial"/>
              </a:rPr>
              <a:t> discute de  ces aspects</a:t>
            </a:r>
          </a:p>
          <a:p>
            <a:pPr marL="241300">
              <a:lnSpc>
                <a:spcPct val="100000"/>
              </a:lnSpc>
              <a:spcBef>
                <a:spcPts val="2865"/>
              </a:spcBef>
              <a:tabLst>
                <a:tab pos="241300" algn="l"/>
              </a:tabLst>
            </a:pPr>
            <a:r>
              <a:rPr lang="fr-CH" sz="3000" dirty="0">
                <a:cs typeface="Arial"/>
              </a:rPr>
              <a:t>Feedback réflexif : discussion sous la forme de questions-réponses</a:t>
            </a:r>
          </a:p>
          <a:p>
            <a:pPr marL="241300">
              <a:lnSpc>
                <a:spcPct val="100000"/>
              </a:lnSpc>
              <a:spcBef>
                <a:spcPts val="3195"/>
              </a:spcBef>
              <a:tabLst>
                <a:tab pos="241300" algn="l"/>
              </a:tabLst>
            </a:pPr>
            <a:r>
              <a:rPr lang="fr-CH" sz="3000" dirty="0">
                <a:cs typeface="Arial"/>
              </a:rPr>
              <a:t>Feedback entre pairs avec grille d’évaluation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lang="fr-CH" sz="3350" dirty="0">
              <a:cs typeface="Arial"/>
            </a:endParaRPr>
          </a:p>
          <a:p>
            <a:pPr marL="241300" marR="598170">
              <a:lnSpc>
                <a:spcPts val="2900"/>
              </a:lnSpc>
              <a:spcBef>
                <a:spcPts val="5"/>
              </a:spcBef>
              <a:tabLst>
                <a:tab pos="241300" algn="l"/>
              </a:tabLst>
            </a:pPr>
            <a:r>
              <a:rPr lang="fr-CH" sz="3000" dirty="0">
                <a:cs typeface="Arial"/>
              </a:rPr>
              <a:t>Demander aux </a:t>
            </a:r>
            <a:r>
              <a:rPr lang="fr-CH" sz="3000" dirty="0" err="1">
                <a:cs typeface="Arial"/>
              </a:rPr>
              <a:t>étudiant·e·s</a:t>
            </a:r>
            <a:r>
              <a:rPr lang="fr-CH" sz="3000" dirty="0">
                <a:cs typeface="Arial"/>
              </a:rPr>
              <a:t> de s’attribuer une note ou de lister  quelques questions avant le feedback oral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42A633-03AB-5523-4323-60481458FA1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CH" sz="1400" spc="-30" dirty="0">
                <a:cs typeface="Arial"/>
              </a:rPr>
              <a:t>D’après Lambert, </a:t>
            </a:r>
            <a:r>
              <a:rPr lang="fr-CH" sz="1400" spc="-30" dirty="0" err="1">
                <a:cs typeface="Arial"/>
              </a:rPr>
              <a:t>Rossier</a:t>
            </a:r>
            <a:r>
              <a:rPr lang="fr-CH" sz="1400" spc="-30" dirty="0">
                <a:cs typeface="Arial"/>
              </a:rPr>
              <a:t>, </a:t>
            </a:r>
            <a:r>
              <a:rPr lang="fr-CH" sz="1400" spc="-30" dirty="0" err="1">
                <a:cs typeface="Arial"/>
              </a:rPr>
              <a:t>Daele</a:t>
            </a:r>
            <a:r>
              <a:rPr lang="fr-CH" sz="1400" spc="-30" dirty="0">
                <a:cs typeface="Arial"/>
              </a:rPr>
              <a:t> &amp; </a:t>
            </a:r>
            <a:r>
              <a:rPr lang="fr-CH" sz="1400" spc="-30" dirty="0" err="1">
                <a:cs typeface="Arial"/>
              </a:rPr>
              <a:t>Lenzo</a:t>
            </a:r>
            <a:r>
              <a:rPr lang="fr-CH" sz="1400" spc="-30" dirty="0">
                <a:cs typeface="Arial"/>
              </a:rPr>
              <a:t> (2009)</a:t>
            </a:r>
            <a:endParaRPr lang="fr-CH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645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" y="150762"/>
            <a:ext cx="11079480" cy="106054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fr-CH" sz="4400" spc="-200" dirty="0">
                <a:solidFill>
                  <a:srgbClr val="000000"/>
                </a:solidFill>
              </a:rPr>
              <a:t>Donner </a:t>
            </a:r>
            <a:r>
              <a:rPr lang="fr-CH" sz="4400" spc="-165" dirty="0">
                <a:solidFill>
                  <a:srgbClr val="000000"/>
                </a:solidFill>
              </a:rPr>
              <a:t>du </a:t>
            </a:r>
            <a:r>
              <a:rPr lang="fr-CH" sz="4400" spc="-240" dirty="0">
                <a:solidFill>
                  <a:srgbClr val="000000"/>
                </a:solidFill>
              </a:rPr>
              <a:t>feedback</a:t>
            </a:r>
            <a:r>
              <a:rPr lang="fr-CH" sz="4400" spc="-350" dirty="0">
                <a:solidFill>
                  <a:srgbClr val="000000"/>
                </a:solidFill>
              </a:rPr>
              <a:t> </a:t>
            </a:r>
            <a:r>
              <a:rPr lang="fr-CH" sz="4400" spc="-55" dirty="0">
                <a:solidFill>
                  <a:srgbClr val="000000"/>
                </a:solidFill>
              </a:rPr>
              <a:t>formatif</a:t>
            </a:r>
            <a:br>
              <a:rPr lang="fr-CH" spc="-140" dirty="0"/>
            </a:br>
            <a:r>
              <a:rPr sz="2400" spc="-140" dirty="0"/>
              <a:t>6. </a:t>
            </a:r>
            <a:r>
              <a:rPr sz="2400" spc="-135" dirty="0"/>
              <a:t>Faciliter </a:t>
            </a:r>
            <a:r>
              <a:rPr sz="2400" spc="-110" dirty="0"/>
              <a:t>l’auto-évaluation </a:t>
            </a:r>
            <a:r>
              <a:rPr sz="2400" spc="-260" dirty="0"/>
              <a:t>des</a:t>
            </a:r>
            <a:r>
              <a:rPr sz="2400" spc="-375" dirty="0"/>
              <a:t> </a:t>
            </a:r>
            <a:r>
              <a:rPr sz="2400" spc="-150" dirty="0"/>
              <a:t>étudiant·e·s</a:t>
            </a:r>
            <a:endParaRPr spc="-15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EB3D43-23D6-9145-A894-0A2B7963F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41300">
              <a:lnSpc>
                <a:spcPts val="355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sz="3000" dirty="0">
                <a:cs typeface="Calibri" panose="020F0502020204030204" pitchFamily="34" charset="0"/>
              </a:rPr>
              <a:t>Responsabiliser les </a:t>
            </a:r>
            <a:r>
              <a:rPr lang="fr-CH" sz="3000" dirty="0" err="1">
                <a:cs typeface="Calibri" panose="020F0502020204030204" pitchFamily="34" charset="0"/>
              </a:rPr>
              <a:t>étudiant·e·s</a:t>
            </a:r>
            <a:r>
              <a:rPr lang="fr-CH" sz="3000" dirty="0">
                <a:cs typeface="Calibri" panose="020F0502020204030204" pitchFamily="34" charset="0"/>
              </a:rPr>
              <a:t> et les rendre actifs</a:t>
            </a:r>
          </a:p>
          <a:p>
            <a:pPr marL="698500" lvl="1">
              <a:lnSpc>
                <a:spcPts val="2785"/>
              </a:lnSpc>
              <a:buChar char="-"/>
              <a:tabLst>
                <a:tab pos="697865" algn="l"/>
                <a:tab pos="698500" algn="l"/>
              </a:tabLst>
            </a:pPr>
            <a:r>
              <a:rPr lang="fr-CH" dirty="0">
                <a:cs typeface="Calibri" panose="020F0502020204030204" pitchFamily="34" charset="0"/>
              </a:rPr>
              <a:t>Expliquer que c’est à eux/elles de prendre des notes lors d’un feedback oral</a:t>
            </a:r>
          </a:p>
          <a:p>
            <a:pPr marL="698500" marR="81280" lvl="1">
              <a:lnSpc>
                <a:spcPts val="2300"/>
              </a:lnSpc>
              <a:spcBef>
                <a:spcPts val="509"/>
              </a:spcBef>
              <a:buChar char="-"/>
              <a:tabLst>
                <a:tab pos="697865" algn="l"/>
                <a:tab pos="698500" algn="l"/>
              </a:tabLst>
            </a:pPr>
            <a:r>
              <a:rPr lang="fr-CH" dirty="0">
                <a:cs typeface="Calibri" panose="020F0502020204030204" pitchFamily="34" charset="0"/>
              </a:rPr>
              <a:t>Leur demander d’identifier les forces et faiblesses de leurs travaux avant le  feedback</a:t>
            </a:r>
          </a:p>
          <a:p>
            <a:pPr marL="698500" lvl="1">
              <a:lnSpc>
                <a:spcPts val="2785"/>
              </a:lnSpc>
              <a:buChar char="-"/>
              <a:tabLst>
                <a:tab pos="697865" algn="l"/>
                <a:tab pos="698500" algn="l"/>
              </a:tabLst>
            </a:pPr>
            <a:r>
              <a:rPr lang="fr-CH" dirty="0">
                <a:cs typeface="Calibri" panose="020F0502020204030204" pitchFamily="34" charset="0"/>
              </a:rPr>
              <a:t>Leur demander d’identifier les prochaines étapes après le feedback</a:t>
            </a:r>
          </a:p>
          <a:p>
            <a:pPr marL="698500" lvl="1">
              <a:lnSpc>
                <a:spcPts val="2830"/>
              </a:lnSpc>
              <a:buChar char="-"/>
              <a:tabLst>
                <a:tab pos="697865" algn="l"/>
                <a:tab pos="698500" algn="l"/>
              </a:tabLst>
            </a:pPr>
            <a:r>
              <a:rPr lang="fr-CH" dirty="0">
                <a:cs typeface="Calibri" panose="020F0502020204030204" pitchFamily="34" charset="0"/>
              </a:rPr>
              <a:t>Leur proposer la tenue d’un journal de bord individuel ou de groupe</a:t>
            </a:r>
          </a:p>
          <a:p>
            <a:pPr lvl="1">
              <a:lnSpc>
                <a:spcPct val="100000"/>
              </a:lnSpc>
              <a:buFont typeface="Arial"/>
              <a:buChar char="-"/>
            </a:pPr>
            <a:endParaRPr lang="fr-CH" sz="3150" dirty="0">
              <a:cs typeface="Calibri" panose="020F0502020204030204" pitchFamily="34" charset="0"/>
            </a:endParaRPr>
          </a:p>
          <a:p>
            <a:pPr marL="241300">
              <a:lnSpc>
                <a:spcPct val="100000"/>
              </a:lnSpc>
              <a:tabLst>
                <a:tab pos="241300" algn="l"/>
              </a:tabLst>
            </a:pPr>
            <a:r>
              <a:rPr lang="fr-CH" sz="3000" dirty="0">
                <a:cs typeface="Calibri" panose="020F0502020204030204" pitchFamily="34" charset="0"/>
              </a:rPr>
              <a:t>Laisser la prise d’initiative aux </a:t>
            </a:r>
            <a:r>
              <a:rPr lang="fr-CH" sz="3000" dirty="0" err="1">
                <a:cs typeface="Calibri" panose="020F0502020204030204" pitchFamily="34" charset="0"/>
              </a:rPr>
              <a:t>étudiant·e·s</a:t>
            </a:r>
            <a:r>
              <a:rPr lang="fr-CH" sz="3000" dirty="0">
                <a:cs typeface="Calibri" panose="020F0502020204030204" pitchFamily="34" charset="0"/>
              </a:rPr>
              <a:t> pour :</a:t>
            </a:r>
          </a:p>
          <a:p>
            <a:pPr marL="698500" lvl="1">
              <a:lnSpc>
                <a:spcPts val="2845"/>
              </a:lnSpc>
              <a:buChar char="-"/>
              <a:tabLst>
                <a:tab pos="697865" algn="l"/>
                <a:tab pos="698500" algn="l"/>
              </a:tabLst>
            </a:pPr>
            <a:r>
              <a:rPr lang="fr-CH" dirty="0">
                <a:cs typeface="Calibri" panose="020F0502020204030204" pitchFamily="34" charset="0"/>
              </a:rPr>
              <a:t>Identifier ce qu’ils/elles vont améliorer</a:t>
            </a:r>
          </a:p>
          <a:p>
            <a:pPr marL="698500" lvl="1">
              <a:lnSpc>
                <a:spcPts val="2845"/>
              </a:lnSpc>
              <a:buChar char="-"/>
              <a:tabLst>
                <a:tab pos="697865" algn="l"/>
                <a:tab pos="698500" algn="l"/>
              </a:tabLst>
            </a:pPr>
            <a:r>
              <a:rPr lang="fr-CH" dirty="0">
                <a:cs typeface="Calibri" panose="020F0502020204030204" pitchFamily="34" charset="0"/>
              </a:rPr>
              <a:t>Identifier les changements dans la seconde version</a:t>
            </a:r>
          </a:p>
          <a:p>
            <a:pPr marL="698500" lvl="1">
              <a:lnSpc>
                <a:spcPct val="100000"/>
              </a:lnSpc>
              <a:spcBef>
                <a:spcPts val="120"/>
              </a:spcBef>
              <a:buChar char="-"/>
              <a:tabLst>
                <a:tab pos="697865" algn="l"/>
                <a:tab pos="698500" algn="l"/>
              </a:tabLst>
            </a:pPr>
            <a:r>
              <a:rPr lang="fr-CH" dirty="0">
                <a:cs typeface="Calibri" panose="020F0502020204030204" pitchFamily="34" charset="0"/>
              </a:rPr>
              <a:t>Avoir l’opportunité de formuler leurs propres critères de révision</a:t>
            </a:r>
          </a:p>
          <a:p>
            <a:endParaRPr lang="fr-FR" dirty="0">
              <a:cs typeface="Calibri" panose="020F0502020204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EDCC49-450F-6671-34AB-A7BEFC8AED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CH" sz="1400" spc="-30" dirty="0">
                <a:cs typeface="Arial"/>
              </a:rPr>
              <a:t>D’après Lambert, </a:t>
            </a:r>
            <a:r>
              <a:rPr lang="fr-CH" sz="1400" spc="-30" dirty="0" err="1">
                <a:cs typeface="Arial"/>
              </a:rPr>
              <a:t>Rossier</a:t>
            </a:r>
            <a:r>
              <a:rPr lang="fr-CH" sz="1400" spc="-30" dirty="0">
                <a:cs typeface="Arial"/>
              </a:rPr>
              <a:t>, </a:t>
            </a:r>
            <a:r>
              <a:rPr lang="fr-CH" sz="1400" spc="-30" dirty="0" err="1">
                <a:cs typeface="Arial"/>
              </a:rPr>
              <a:t>Daele</a:t>
            </a:r>
            <a:r>
              <a:rPr lang="fr-CH" sz="1400" spc="-30" dirty="0">
                <a:cs typeface="Arial"/>
              </a:rPr>
              <a:t> &amp; </a:t>
            </a:r>
            <a:r>
              <a:rPr lang="fr-CH" sz="1400" spc="-30" dirty="0" err="1">
                <a:cs typeface="Arial"/>
              </a:rPr>
              <a:t>Lenzo</a:t>
            </a:r>
            <a:r>
              <a:rPr lang="fr-CH" sz="1400" spc="-30" dirty="0">
                <a:cs typeface="Arial"/>
              </a:rPr>
              <a:t> (2009)</a:t>
            </a:r>
            <a:endParaRPr lang="fr-CH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863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" y="150762"/>
            <a:ext cx="11079480" cy="106054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fr-CH" sz="4400" spc="-200" dirty="0">
                <a:solidFill>
                  <a:srgbClr val="000000"/>
                </a:solidFill>
              </a:rPr>
              <a:t>Donner </a:t>
            </a:r>
            <a:r>
              <a:rPr lang="fr-CH" sz="4400" spc="-165" dirty="0">
                <a:solidFill>
                  <a:srgbClr val="000000"/>
                </a:solidFill>
              </a:rPr>
              <a:t>du </a:t>
            </a:r>
            <a:r>
              <a:rPr lang="fr-CH" sz="4400" spc="-240" dirty="0">
                <a:solidFill>
                  <a:srgbClr val="000000"/>
                </a:solidFill>
              </a:rPr>
              <a:t>feedback</a:t>
            </a:r>
            <a:r>
              <a:rPr lang="fr-CH" sz="4400" spc="-350" dirty="0">
                <a:solidFill>
                  <a:srgbClr val="000000"/>
                </a:solidFill>
              </a:rPr>
              <a:t> </a:t>
            </a:r>
            <a:r>
              <a:rPr lang="fr-CH" sz="4400" spc="-55" dirty="0">
                <a:solidFill>
                  <a:srgbClr val="000000"/>
                </a:solidFill>
              </a:rPr>
              <a:t>formatif </a:t>
            </a:r>
            <a:br>
              <a:rPr lang="fr-CH" spc="-55" dirty="0">
                <a:solidFill>
                  <a:srgbClr val="000000"/>
                </a:solidFill>
              </a:rPr>
            </a:br>
            <a:r>
              <a:rPr sz="2400" spc="-140" dirty="0"/>
              <a:t>7. </a:t>
            </a:r>
            <a:r>
              <a:rPr sz="2400" spc="-235" dirty="0"/>
              <a:t>Réguler</a:t>
            </a:r>
            <a:r>
              <a:rPr sz="2400" spc="-254" dirty="0"/>
              <a:t> </a:t>
            </a:r>
            <a:r>
              <a:rPr sz="2400" spc="-150" dirty="0"/>
              <a:t>l’enseignement</a:t>
            </a:r>
            <a:endParaRPr spc="-15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84C099-6588-BC4C-9B6E-0A54BFE58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dirty="0">
                <a:cs typeface="Calibri" panose="020F0502020204030204" pitchFamily="34" charset="0"/>
              </a:rPr>
              <a:t>Mettre en place une évaluation diagnostique pour identifier le niveau des </a:t>
            </a:r>
            <a:r>
              <a:rPr lang="fr-CH" dirty="0" err="1">
                <a:cs typeface="Calibri" panose="020F0502020204030204" pitchFamily="34" charset="0"/>
              </a:rPr>
              <a:t>étudiant·e·s</a:t>
            </a:r>
            <a:endParaRPr lang="fr-CH" dirty="0">
              <a:cs typeface="Calibri" panose="020F0502020204030204" pitchFamily="34" charset="0"/>
            </a:endParaRPr>
          </a:p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dirty="0">
                <a:cs typeface="Calibri" panose="020F0502020204030204" pitchFamily="34" charset="0"/>
              </a:rPr>
              <a:t>Identifier les points difficiles pour </a:t>
            </a:r>
            <a:r>
              <a:rPr lang="fr-CH" dirty="0" err="1">
                <a:cs typeface="Calibri" panose="020F0502020204030204" pitchFamily="34" charset="0"/>
              </a:rPr>
              <a:t>étudiant·e·s</a:t>
            </a:r>
            <a:r>
              <a:rPr lang="fr-CH" dirty="0">
                <a:cs typeface="Calibri" panose="020F0502020204030204" pitchFamily="34" charset="0"/>
              </a:rPr>
              <a:t> dans un travail donné</a:t>
            </a:r>
          </a:p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fr-CH" dirty="0">
                <a:cs typeface="Calibri" panose="020F0502020204030204" pitchFamily="34" charset="0"/>
              </a:rPr>
              <a:t>Répartir les </a:t>
            </a:r>
            <a:r>
              <a:rPr lang="fr-CH" dirty="0" err="1">
                <a:cs typeface="Calibri" panose="020F0502020204030204" pitchFamily="34" charset="0"/>
              </a:rPr>
              <a:t>étudiant·e·s</a:t>
            </a:r>
            <a:r>
              <a:rPr lang="fr-CH" dirty="0">
                <a:cs typeface="Calibri" panose="020F0502020204030204" pitchFamily="34" charset="0"/>
              </a:rPr>
              <a:t> en groupe afin qu’ils identifient les éléments du cours qui sont complexes</a:t>
            </a:r>
          </a:p>
          <a:p>
            <a:pPr marL="2413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endParaRPr lang="fr-CH" dirty="0">
              <a:cs typeface="Calibri" panose="020F0502020204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08FC11-8B42-B727-183A-1F6F9DC4D6F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CH" sz="1400" spc="-30" dirty="0">
                <a:cs typeface="Arial"/>
              </a:rPr>
              <a:t>D’après Lambert, </a:t>
            </a:r>
            <a:r>
              <a:rPr lang="fr-CH" sz="1400" spc="-30" dirty="0" err="1">
                <a:cs typeface="Arial"/>
              </a:rPr>
              <a:t>Rossier</a:t>
            </a:r>
            <a:r>
              <a:rPr lang="fr-CH" sz="1400" spc="-30" dirty="0">
                <a:cs typeface="Arial"/>
              </a:rPr>
              <a:t>, </a:t>
            </a:r>
            <a:r>
              <a:rPr lang="fr-CH" sz="1400" spc="-30" dirty="0" err="1">
                <a:cs typeface="Arial"/>
              </a:rPr>
              <a:t>Daele</a:t>
            </a:r>
            <a:r>
              <a:rPr lang="fr-CH" sz="1400" spc="-30" dirty="0">
                <a:cs typeface="Arial"/>
              </a:rPr>
              <a:t> &amp; </a:t>
            </a:r>
            <a:r>
              <a:rPr lang="fr-CH" sz="1400" spc="-30" dirty="0" err="1">
                <a:cs typeface="Arial"/>
              </a:rPr>
              <a:t>Lenzo</a:t>
            </a:r>
            <a:r>
              <a:rPr lang="fr-CH" sz="1400" spc="-30" dirty="0">
                <a:cs typeface="Arial"/>
              </a:rPr>
              <a:t> (2009)</a:t>
            </a:r>
            <a:endParaRPr lang="fr-CH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331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08E79-B81F-BC48-855A-ADC1A80B0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Bibliographie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6ACDF4-74B6-D04C-AC7C-C87B6A1DA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dirty="0" err="1"/>
              <a:t>Lanarès</a:t>
            </a:r>
            <a:r>
              <a:rPr lang="fr-CH" dirty="0"/>
              <a:t>, J., </a:t>
            </a:r>
            <a:r>
              <a:rPr lang="fr-CH" dirty="0" err="1"/>
              <a:t>Laperrouza</a:t>
            </a:r>
            <a:r>
              <a:rPr lang="fr-CH" dirty="0"/>
              <a:t>, M. et Sylvestre, E. (2023). </a:t>
            </a:r>
            <a:r>
              <a:rPr lang="fr-CH" i="1" dirty="0"/>
              <a:t>Design Pédagogique</a:t>
            </a:r>
            <a:r>
              <a:rPr lang="fr-CH" dirty="0"/>
              <a:t>. Lausanne : </a:t>
            </a:r>
            <a:r>
              <a:rPr lang="fr-CH" dirty="0" err="1"/>
              <a:t>Epistémé</a:t>
            </a:r>
            <a:r>
              <a:rPr lang="fr-CH" dirty="0"/>
              <a:t>.</a:t>
            </a:r>
          </a:p>
          <a:p>
            <a:r>
              <a:rPr lang="fr-CH" dirty="0"/>
              <a:t>De </a:t>
            </a:r>
            <a:r>
              <a:rPr lang="fr-CH" dirty="0" err="1"/>
              <a:t>Landsheere</a:t>
            </a:r>
            <a:r>
              <a:rPr lang="fr-CH" dirty="0"/>
              <a:t>, G. (1971). </a:t>
            </a:r>
            <a:r>
              <a:rPr lang="fr-CH" i="1" dirty="0"/>
              <a:t>Evaluation continue et examens: précis de docimologie</a:t>
            </a:r>
            <a:r>
              <a:rPr lang="fr-CH" dirty="0"/>
              <a:t>. Bruxelles : Labor.</a:t>
            </a:r>
          </a:p>
          <a:p>
            <a:r>
              <a:rPr lang="fr-CH" dirty="0" err="1"/>
              <a:t>Roediger</a:t>
            </a:r>
            <a:r>
              <a:rPr lang="fr-CH" dirty="0"/>
              <a:t> III, H. L., Putnam, A. L. et Smith, M. A. (2011). </a:t>
            </a:r>
            <a:r>
              <a:rPr lang="fr-CH" dirty="0" err="1"/>
              <a:t>Ten</a:t>
            </a:r>
            <a:r>
              <a:rPr lang="fr-CH" dirty="0"/>
              <a:t> </a:t>
            </a:r>
            <a:r>
              <a:rPr lang="fr-CH" dirty="0" err="1"/>
              <a:t>benefits</a:t>
            </a:r>
            <a:r>
              <a:rPr lang="fr-CH" dirty="0"/>
              <a:t> of </a:t>
            </a:r>
            <a:r>
              <a:rPr lang="fr-CH" dirty="0" err="1"/>
              <a:t>testing</a:t>
            </a:r>
            <a:r>
              <a:rPr lang="fr-CH" dirty="0"/>
              <a:t> and </a:t>
            </a:r>
            <a:r>
              <a:rPr lang="fr-CH" dirty="0" err="1"/>
              <a:t>their</a:t>
            </a:r>
            <a:r>
              <a:rPr lang="fr-CH" dirty="0"/>
              <a:t> applications to </a:t>
            </a:r>
            <a:r>
              <a:rPr lang="fr-CH" dirty="0" err="1"/>
              <a:t>educational</a:t>
            </a:r>
            <a:r>
              <a:rPr lang="fr-CH" dirty="0"/>
              <a:t> practice. </a:t>
            </a:r>
            <a:r>
              <a:rPr lang="fr-CH" i="1" dirty="0"/>
              <a:t>Psychology of </a:t>
            </a:r>
            <a:r>
              <a:rPr lang="fr-CH" i="1" dirty="0" err="1"/>
              <a:t>learning</a:t>
            </a:r>
            <a:r>
              <a:rPr lang="fr-CH" i="1" dirty="0"/>
              <a:t> and motivation</a:t>
            </a:r>
            <a:r>
              <a:rPr lang="fr-CH" dirty="0"/>
              <a:t>, </a:t>
            </a:r>
            <a:r>
              <a:rPr lang="fr-CH" i="1" dirty="0"/>
              <a:t>55</a:t>
            </a:r>
            <a:r>
              <a:rPr lang="fr-CH" dirty="0"/>
              <a:t>, 1-36.</a:t>
            </a:r>
          </a:p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4AE56-574F-435D-88FC-E5C2F433127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069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EFA67-B857-354A-8703-697CE52A9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fonctions de l’évaluation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A3102DAC-71D4-E21B-A24C-DD3A00B0A3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Lanarès</a:t>
            </a:r>
            <a:r>
              <a:rPr lang="fr-FR" dirty="0"/>
              <a:t>, </a:t>
            </a:r>
            <a:r>
              <a:rPr lang="fr-FR" dirty="0" err="1"/>
              <a:t>Laperrouza</a:t>
            </a:r>
            <a:r>
              <a:rPr lang="fr-FR" dirty="0"/>
              <a:t> &amp; Sylvestre (2023)</a:t>
            </a:r>
          </a:p>
        </p:txBody>
      </p:sp>
      <p:pic>
        <p:nvPicPr>
          <p:cNvPr id="14" name="Espace réservé du contenu 3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5E43CC66-4BAB-6944-0268-8DEDDA32D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835"/>
          <a:stretch/>
        </p:blipFill>
        <p:spPr>
          <a:xfrm>
            <a:off x="334963" y="2373593"/>
            <a:ext cx="11305275" cy="21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1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FE1BB9-6BE3-AC4D-9C19-AB2545FA5C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16200000">
            <a:off x="8600683" y="3266682"/>
            <a:ext cx="6858002" cy="324633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Extrait :  La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meglio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gioventu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 / Nos meilleures années (2003)</a:t>
            </a:r>
          </a:p>
        </p:txBody>
      </p:sp>
      <p:pic>
        <p:nvPicPr>
          <p:cNvPr id="4" name="La Meglio Gioventu">
            <a:hlinkClick r:id="" action="ppaction://media"/>
            <a:extLst>
              <a:ext uri="{FF2B5EF4-FFF2-40B4-BE49-F238E27FC236}">
                <a16:creationId xmlns:a16="http://schemas.microsoft.com/office/drawing/2014/main" id="{406F6A68-FA0B-2D1F-6A41-005D32574D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739" b="10346"/>
          <a:stretch/>
        </p:blipFill>
        <p:spPr>
          <a:xfrm>
            <a:off x="652902" y="12526"/>
            <a:ext cx="10911247" cy="671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ヒラギノ角ゴ Pro W3" charset="0"/>
                <a:cs typeface="ヒラギノ角ゴ Pro W3" charset="0"/>
              </a:rPr>
              <a:t>Les biais potentiels dans l’évaluation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71488">
              <a:defRPr/>
            </a:pPr>
            <a:r>
              <a:rPr lang="fr-FR" dirty="0"/>
              <a:t>Fatigue</a:t>
            </a:r>
          </a:p>
          <a:p>
            <a:pPr indent="471488">
              <a:defRPr/>
            </a:pPr>
            <a:r>
              <a:rPr lang="fr-FR" dirty="0"/>
              <a:t>Ordre de correction</a:t>
            </a:r>
          </a:p>
          <a:p>
            <a:pPr indent="471488">
              <a:defRPr/>
            </a:pPr>
            <a:r>
              <a:rPr lang="fr-FR" dirty="0"/>
              <a:t>Contamination</a:t>
            </a:r>
          </a:p>
          <a:p>
            <a:pPr indent="471488">
              <a:defRPr/>
            </a:pPr>
            <a:r>
              <a:rPr lang="fr-FR" dirty="0"/>
              <a:t>Halo</a:t>
            </a:r>
          </a:p>
          <a:p>
            <a:pPr indent="471488">
              <a:defRPr/>
            </a:pPr>
            <a:r>
              <a:rPr lang="fr-FR" dirty="0"/>
              <a:t>Stéréotypie</a:t>
            </a:r>
          </a:p>
          <a:p>
            <a:pPr indent="471488">
              <a:defRPr/>
            </a:pPr>
            <a:r>
              <a:rPr lang="fr-FR" dirty="0"/>
              <a:t>Pygmalion</a:t>
            </a:r>
          </a:p>
          <a:p>
            <a:pPr indent="471488">
              <a:defRPr/>
            </a:pPr>
            <a:r>
              <a:rPr lang="fr-FR" dirty="0"/>
              <a:t>Tendance centrale</a:t>
            </a:r>
          </a:p>
          <a:p>
            <a:pPr indent="471488">
              <a:defRPr/>
            </a:pPr>
            <a:r>
              <a:rPr lang="fr-FR" dirty="0"/>
              <a:t>Flou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1986DAA-BB04-0B47-A686-B365C6BB02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Rege</a:t>
            </a:r>
            <a:r>
              <a:rPr lang="fr-FR" dirty="0"/>
              <a:t> Colet &amp; Sylvestre (2013)</a:t>
            </a:r>
          </a:p>
        </p:txBody>
      </p:sp>
    </p:spTree>
    <p:extLst>
      <p:ext uri="{BB962C8B-B14F-4D97-AF65-F5344CB8AC3E}">
        <p14:creationId xmlns:p14="http://schemas.microsoft.com/office/powerpoint/2010/main" val="378808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076D0077-4493-1B48-8BBE-219835BBBC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dirty="0"/>
              <a:t>Citation : </a:t>
            </a:r>
            <a:r>
              <a:rPr lang="fr-FR" dirty="0" err="1"/>
              <a:t>Crahay</a:t>
            </a:r>
            <a:r>
              <a:rPr lang="fr-FR" dirty="0"/>
              <a:t> (2007) ; Source </a:t>
            </a:r>
            <a:r>
              <a:rPr lang="fr-FR" dirty="0">
                <a:hlinkClick r:id="rId2"/>
              </a:rPr>
              <a:t>courbe de Gauss</a:t>
            </a:r>
            <a:r>
              <a:rPr lang="fr-FR" dirty="0"/>
              <a:t> ; </a:t>
            </a:r>
            <a:r>
              <a:rPr lang="fr-FR" dirty="0" err="1"/>
              <a:t>Antibi</a:t>
            </a:r>
            <a:r>
              <a:rPr lang="fr-FR" dirty="0"/>
              <a:t> (2003)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ABFB98-7C0F-144A-9F0D-4AC2D53BD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Evaluer n’est pas classer / sélectionner !</a:t>
            </a:r>
          </a:p>
        </p:txBody>
      </p:sp>
      <p:pic>
        <p:nvPicPr>
          <p:cNvPr id="1028" name="Picture 4" descr="Amazon.fr - La constante macabre ou comment a-t-on découragé des  générations d'élèves ? - Antibi, André - Livres">
            <a:extLst>
              <a:ext uri="{FF2B5EF4-FFF2-40B4-BE49-F238E27FC236}">
                <a16:creationId xmlns:a16="http://schemas.microsoft.com/office/drawing/2014/main" id="{87B92EDD-11AA-0D49-ACC0-D96A65A1E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1895" y="1258338"/>
            <a:ext cx="3221905" cy="517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92A703-D025-B242-B386-767C1253C388}"/>
              </a:ext>
            </a:extLst>
          </p:cNvPr>
          <p:cNvSpPr/>
          <p:nvPr/>
        </p:nvSpPr>
        <p:spPr>
          <a:xfrm>
            <a:off x="430579" y="1343818"/>
            <a:ext cx="737313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b="1" dirty="0">
                <a:latin typeface="Luciole" panose="020B0500020200000003" pitchFamily="34" charset="0"/>
              </a:rPr>
              <a:t>Effet </a:t>
            </a:r>
            <a:r>
              <a:rPr lang="fr-CH" sz="2800" b="1" dirty="0" err="1">
                <a:latin typeface="Luciole" panose="020B0500020200000003" pitchFamily="34" charset="0"/>
              </a:rPr>
              <a:t>Posthumus</a:t>
            </a:r>
            <a:r>
              <a:rPr lang="fr-CH" sz="2800" b="1" dirty="0">
                <a:latin typeface="Luciole" panose="020B0500020200000003" pitchFamily="34" charset="0"/>
              </a:rPr>
              <a:t> (1947)</a:t>
            </a:r>
          </a:p>
          <a:p>
            <a:r>
              <a:rPr lang="fr-CH" sz="2400" dirty="0">
                <a:latin typeface="Luciole" panose="020B0500020200000003" pitchFamily="34" charset="0"/>
              </a:rPr>
              <a:t>« Un enseignant tend à ajuster le niveau de son enseignement et ses appréciations des performances des élèves de façon à conserver d’année en année, approximativement la même distribution (gaussienne) des notes »</a:t>
            </a:r>
            <a:endParaRPr lang="fr-FR" sz="2400" dirty="0">
              <a:latin typeface="Luciole" panose="020B0500020200000003" pitchFamily="34" charset="0"/>
            </a:endParaRPr>
          </a:p>
        </p:txBody>
      </p:sp>
      <p:pic>
        <p:nvPicPr>
          <p:cNvPr id="2050" name="Picture 2" descr="constante macabre | La question du latin">
            <a:extLst>
              <a:ext uri="{FF2B5EF4-FFF2-40B4-BE49-F238E27FC236}">
                <a16:creationId xmlns:a16="http://schemas.microsoft.com/office/drawing/2014/main" id="{27157DFE-5651-5A42-A06E-D0A126A2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554" y="4134708"/>
            <a:ext cx="5383481" cy="203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7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ヒラギノ角ゴ Pro W3" charset="0"/>
                <a:cs typeface="ヒラギノ角ゴ Pro W3" charset="0"/>
              </a:rPr>
              <a:t>Les biais potentiels dans l’évaluation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71488">
              <a:defRPr/>
            </a:pPr>
            <a:r>
              <a:rPr lang="fr-FR" dirty="0"/>
              <a:t>Fatigue</a:t>
            </a:r>
          </a:p>
          <a:p>
            <a:pPr indent="471488">
              <a:defRPr/>
            </a:pPr>
            <a:r>
              <a:rPr lang="fr-FR" dirty="0"/>
              <a:t>Ordre de correction</a:t>
            </a:r>
          </a:p>
          <a:p>
            <a:pPr indent="471488">
              <a:defRPr/>
            </a:pPr>
            <a:r>
              <a:rPr lang="fr-FR" dirty="0"/>
              <a:t>Contamination</a:t>
            </a:r>
          </a:p>
          <a:p>
            <a:pPr indent="471488">
              <a:defRPr/>
            </a:pPr>
            <a:r>
              <a:rPr lang="fr-FR" dirty="0"/>
              <a:t>Halo</a:t>
            </a:r>
          </a:p>
          <a:p>
            <a:pPr indent="471488">
              <a:defRPr/>
            </a:pPr>
            <a:r>
              <a:rPr lang="fr-FR" dirty="0"/>
              <a:t>Stéréotypie</a:t>
            </a:r>
          </a:p>
          <a:p>
            <a:pPr indent="471488">
              <a:defRPr/>
            </a:pPr>
            <a:r>
              <a:rPr lang="fr-FR" dirty="0"/>
              <a:t>Pygmalion</a:t>
            </a:r>
          </a:p>
          <a:p>
            <a:pPr indent="471488">
              <a:defRPr/>
            </a:pPr>
            <a:r>
              <a:rPr lang="fr-FR" dirty="0"/>
              <a:t>Tendance centrale</a:t>
            </a:r>
          </a:p>
          <a:p>
            <a:pPr indent="471488">
              <a:defRPr/>
            </a:pPr>
            <a:r>
              <a:rPr lang="fr-FR" dirty="0"/>
              <a:t>Flou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1986DAA-BB04-0B47-A686-B365C6BB02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err="1"/>
              <a:t>Rege</a:t>
            </a:r>
            <a:r>
              <a:rPr lang="fr-FR" dirty="0"/>
              <a:t> Colet &amp; Sylvestre (2013)</a:t>
            </a:r>
          </a:p>
        </p:txBody>
      </p:sp>
    </p:spTree>
    <p:extLst>
      <p:ext uri="{BB962C8B-B14F-4D97-AF65-F5344CB8AC3E}">
        <p14:creationId xmlns:p14="http://schemas.microsoft.com/office/powerpoint/2010/main" val="2355034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B2376-9F12-C34E-8A3D-40CF52FD5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attribuer une note ?</a:t>
            </a:r>
          </a:p>
        </p:txBody>
      </p:sp>
      <p:pic>
        <p:nvPicPr>
          <p:cNvPr id="10" name="Espace réservé du contenu 5">
            <a:extLst>
              <a:ext uri="{FF2B5EF4-FFF2-40B4-BE49-F238E27FC236}">
                <a16:creationId xmlns:a16="http://schemas.microsoft.com/office/drawing/2014/main" id="{FA4D7D38-6C1D-9043-BB4A-642C8B05B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75930"/>
            <a:ext cx="6421677" cy="46025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C46D25D-AF62-9D46-B3D4-D5BA2D56CD72}"/>
              </a:ext>
            </a:extLst>
          </p:cNvPr>
          <p:cNvSpPr txBox="1"/>
          <p:nvPr/>
        </p:nvSpPr>
        <p:spPr>
          <a:xfrm>
            <a:off x="7290127" y="3125305"/>
            <a:ext cx="4401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Une même composition française évaluée par 76 correcteurs 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F6C4C6C-ADA0-43A7-70E1-0B8F2549CB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1400" dirty="0"/>
              <a:t>De </a:t>
            </a:r>
            <a:r>
              <a:rPr lang="fr-FR" sz="1400" dirty="0" err="1"/>
              <a:t>Landsheere</a:t>
            </a:r>
            <a:r>
              <a:rPr lang="fr-FR" dirty="0"/>
              <a:t> (</a:t>
            </a:r>
            <a:r>
              <a:rPr lang="fr-FR" sz="1400" dirty="0"/>
              <a:t>1971), citant les travaux de Piéron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21421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19041</TotalTime>
  <Words>1509</Words>
  <Application>Microsoft Macintosh PowerPoint</Application>
  <PresentationFormat>Grand écran</PresentationFormat>
  <Paragraphs>211</Paragraphs>
  <Slides>37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5" baseType="lpstr">
      <vt:lpstr>Arial</vt:lpstr>
      <vt:lpstr>Calibri</vt:lpstr>
      <vt:lpstr>Futura Md BT</vt:lpstr>
      <vt:lpstr>Luciole</vt:lpstr>
      <vt:lpstr>Times</vt:lpstr>
      <vt:lpstr>Times New Roman</vt:lpstr>
      <vt:lpstr>Wingdings</vt:lpstr>
      <vt:lpstr>Thème Office</vt:lpstr>
      <vt:lpstr>Évaluer les apprentissages selon les principes de cohérence pédagogique</vt:lpstr>
      <vt:lpstr>Évaluer les apprentissages</vt:lpstr>
      <vt:lpstr>Evaluer n’est pas noter !</vt:lpstr>
      <vt:lpstr>Les fonctions de l’évaluation</vt:lpstr>
      <vt:lpstr>Présentation PowerPoint</vt:lpstr>
      <vt:lpstr>Les biais potentiels dans l’évaluation</vt:lpstr>
      <vt:lpstr>Evaluer n’est pas classer / sélectionner !</vt:lpstr>
      <vt:lpstr>Les biais potentiels dans l’évaluation</vt:lpstr>
      <vt:lpstr>Comment attribuer une note ?</vt:lpstr>
      <vt:lpstr>Validité et fiabilité </vt:lpstr>
      <vt:lpstr>Les principes de cohérence pédagogique</vt:lpstr>
      <vt:lpstr>Le principe de cohérence pédagogique</vt:lpstr>
      <vt:lpstr>Exemple d’un canevas</vt:lpstr>
      <vt:lpstr>Les 4 étapes pour définir une stratégie d’évaluation</vt:lpstr>
      <vt:lpstr>1. Clarifier les apprentissages à évaluer</vt:lpstr>
      <vt:lpstr>2. Obtenir une preuve d’apprentissage</vt:lpstr>
      <vt:lpstr>Diversifier les stratégies d’évaluation</vt:lpstr>
      <vt:lpstr>Implication active 10 avantages des évaluations fréquentes</vt:lpstr>
      <vt:lpstr>3. Analyser les preuves d’apprentissage</vt:lpstr>
      <vt:lpstr>Déterminer les critères d’évaluation</vt:lpstr>
      <vt:lpstr>Déterminer les critères d’évaluation</vt:lpstr>
      <vt:lpstr>Une matrice pour définir sa stratégie d’évaluation</vt:lpstr>
      <vt:lpstr>Une matrice pour définir sa stratégie d’évaluation</vt:lpstr>
      <vt:lpstr>Réduire la subjectivité des évaluations avec une grille critériée</vt:lpstr>
      <vt:lpstr>Réduire la subjectivité des évaluations avec une grille critériée</vt:lpstr>
      <vt:lpstr>Présentation PowerPoint</vt:lpstr>
      <vt:lpstr>4. Fournir un retour sur l’apprentissage des étudiant·e·s</vt:lpstr>
      <vt:lpstr>4. Fournir un retour sur l’apprentissage des étudiant·e·s</vt:lpstr>
      <vt:lpstr>Donner du feedback formatif 7 pistes d’action</vt:lpstr>
      <vt:lpstr>Donner du feedback formatif  1. Clarifier la performance attendue</vt:lpstr>
      <vt:lpstr>Donner du feedback formatif 2. Réduire l’écart entre la performance  actuelle et attendue</vt:lpstr>
      <vt:lpstr>Donner du feedback formatif 3. Délivrer une information de qualité</vt:lpstr>
      <vt:lpstr>Donner du feedback formatif 4. Soutenir la motivation</vt:lpstr>
      <vt:lpstr>Donner du feedback formatif  5. Le feedback comme un dialogue</vt:lpstr>
      <vt:lpstr>Donner du feedback formatif 6. Faciliter l’auto-évaluation des étudiant·e·s</vt:lpstr>
      <vt:lpstr>Donner du feedback formatif  7. Réguler l’enseignement</vt:lpstr>
      <vt:lpstr>Bibliographie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Sylvestre</dc:creator>
  <cp:lastModifiedBy>Emmanuel Sylvestre</cp:lastModifiedBy>
  <cp:revision>87</cp:revision>
  <cp:lastPrinted>2022-02-07T11:43:50Z</cp:lastPrinted>
  <dcterms:created xsi:type="dcterms:W3CDTF">2022-01-28T15:05:46Z</dcterms:created>
  <dcterms:modified xsi:type="dcterms:W3CDTF">2023-11-07T09:51:20Z</dcterms:modified>
</cp:coreProperties>
</file>